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  <p:sldMasterId id="214748369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1"/>
    <p:restoredTop sz="94643"/>
  </p:normalViewPr>
  <p:slideViewPr>
    <p:cSldViewPr snapToGrid="0">
      <p:cViewPr varScale="1">
        <p:scale>
          <a:sx n="158" d="100"/>
          <a:sy n="158" d="100"/>
        </p:scale>
        <p:origin x="208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446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243d4b1d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243d4b1d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17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c3dc55fa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5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2c3dc55fa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012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243d4b1d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55" y="685800"/>
            <a:ext cx="609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0243d4b1d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50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243d4b1d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243d4b1d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9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b0f2d0eb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2b0f2d0eb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0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b0f2d0eb4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2b0f2d0eb4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00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b0f2d0e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b0f2d0e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92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b0f2d0e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2b0f2d0e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166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90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b0f2d0eb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2b0f2d0eb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166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01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b0f2d0eb4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g12b0f2d0eb4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97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b0f2d0e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5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2b0f2d0e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531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75" y="1896000"/>
            <a:ext cx="2445349" cy="14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/>
        </p:nvSpPr>
        <p:spPr>
          <a:xfrm>
            <a:off x="3369775" y="2255700"/>
            <a:ext cx="4671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3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" name="Google Shape;10;p2"/>
          <p:cNvCxnSpPr/>
          <p:nvPr/>
        </p:nvCxnSpPr>
        <p:spPr>
          <a:xfrm>
            <a:off x="3501275" y="2887803"/>
            <a:ext cx="650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369775" y="1608475"/>
            <a:ext cx="39639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634575" y="4318575"/>
            <a:ext cx="2617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1971975" y="399850"/>
            <a:ext cx="46347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2071950" y="1735700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Standard slid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295575" y="476050"/>
            <a:ext cx="46347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1"/>
          </p:nvPr>
        </p:nvSpPr>
        <p:spPr>
          <a:xfrm>
            <a:off x="395550" y="1811900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Mirrored Standard slide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1971975" y="399850"/>
            <a:ext cx="46347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2071950" y="1735700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72550" y="427125"/>
            <a:ext cx="42258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575225" y="1717525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Standard slide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295575" y="247450"/>
            <a:ext cx="46347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5550" y="1583300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Mirrored Standard slide 1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971975" y="399850"/>
            <a:ext cx="46347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2099225" y="1717525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72600" y="590675"/>
            <a:ext cx="66066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422825" y="1717525"/>
            <a:ext cx="5116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54100" y="917850"/>
            <a:ext cx="6006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1463100" y="2187100"/>
            <a:ext cx="41802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2414525" y="2047573"/>
            <a:ext cx="3801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r>
              <a:rPr lang="en" sz="3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</a:t>
            </a:r>
            <a:endParaRPr sz="3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>
          <a:xfrm>
            <a:off x="3385153" y="1392008"/>
            <a:ext cx="5715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3385153" y="1942189"/>
            <a:ext cx="49887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6859394" y="474995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eño personalizado">
  <p:cSld name="7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458600" y="2072465"/>
            <a:ext cx="3801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859394" y="474995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133" name="Google Shape;133;p26"/>
          <p:cNvCxnSpPr/>
          <p:nvPr/>
        </p:nvCxnSpPr>
        <p:spPr>
          <a:xfrm>
            <a:off x="0" y="663097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41AF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483687" y="393558"/>
            <a:ext cx="78867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ACE4"/>
              </a:buClr>
              <a:buSzPts val="2600"/>
              <a:buFont typeface="Helvetica Neue"/>
              <a:buNone/>
              <a:defRPr sz="2600" b="1">
                <a:solidFill>
                  <a:srgbClr val="1FACE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483687" y="1547870"/>
            <a:ext cx="60738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-Pop Alliance slide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/>
        </p:nvSpPr>
        <p:spPr>
          <a:xfrm>
            <a:off x="1601200" y="2271607"/>
            <a:ext cx="495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Data-Pop Alliance</a:t>
            </a:r>
            <a:endParaRPr sz="30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" name="Google Shape;18;p4"/>
          <p:cNvCxnSpPr/>
          <p:nvPr/>
        </p:nvCxnSpPr>
        <p:spPr>
          <a:xfrm>
            <a:off x="1335325" y="1981350"/>
            <a:ext cx="0" cy="118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ctrTitle"/>
          </p:nvPr>
        </p:nvSpPr>
        <p:spPr>
          <a:xfrm>
            <a:off x="3385153" y="1392008"/>
            <a:ext cx="5715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subTitle" idx="1"/>
          </p:nvPr>
        </p:nvSpPr>
        <p:spPr>
          <a:xfrm>
            <a:off x="3385153" y="1942189"/>
            <a:ext cx="49887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sldNum" idx="12"/>
          </p:nvPr>
        </p:nvSpPr>
        <p:spPr>
          <a:xfrm>
            <a:off x="6859394" y="474995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12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 rot="5400000">
            <a:off x="2940150" y="-942277"/>
            <a:ext cx="32637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dt" idx="10"/>
          </p:nvPr>
        </p:nvSpPr>
        <p:spPr>
          <a:xfrm>
            <a:off x="6286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ftr" idx="11"/>
          </p:nvPr>
        </p:nvSpPr>
        <p:spPr>
          <a:xfrm>
            <a:off x="3028950" y="476727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3"/>
          <p:cNvSpPr txBox="1">
            <a:spLocks noGrp="1"/>
          </p:cNvSpPr>
          <p:nvPr>
            <p:ph type="sldNum" idx="12"/>
          </p:nvPr>
        </p:nvSpPr>
        <p:spPr>
          <a:xfrm>
            <a:off x="6457950" y="476727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eño personalizado">
  <p:cSld name="8_Diseño personalizado">
    <p:bg>
      <p:bgPr>
        <a:blipFill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44"/>
          <p:cNvCxnSpPr/>
          <p:nvPr/>
        </p:nvCxnSpPr>
        <p:spPr>
          <a:xfrm>
            <a:off x="0" y="663097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41AF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483687" y="393558"/>
            <a:ext cx="78867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ACE4"/>
              </a:buClr>
              <a:buSzPts val="2600"/>
              <a:buFont typeface="Helvetica Neue"/>
              <a:buNone/>
              <a:defRPr sz="2600" b="1">
                <a:solidFill>
                  <a:srgbClr val="1FACE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472550" y="427125"/>
            <a:ext cx="4225800" cy="26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subTitle" idx="1"/>
          </p:nvPr>
        </p:nvSpPr>
        <p:spPr>
          <a:xfrm>
            <a:off x="575225" y="1717525"/>
            <a:ext cx="5116200" cy="26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 txBox="1">
            <a:spLocks noGrp="1"/>
          </p:cNvSpPr>
          <p:nvPr>
            <p:ph type="sldNum" idx="12"/>
          </p:nvPr>
        </p:nvSpPr>
        <p:spPr>
          <a:xfrm>
            <a:off x="6859394" y="474995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205" name="Google Shape;205;p46"/>
          <p:cNvCxnSpPr/>
          <p:nvPr/>
        </p:nvCxnSpPr>
        <p:spPr>
          <a:xfrm>
            <a:off x="0" y="663097"/>
            <a:ext cx="457200" cy="0"/>
          </a:xfrm>
          <a:prstGeom prst="straightConnector1">
            <a:avLst/>
          </a:prstGeom>
          <a:noFill/>
          <a:ln w="19050" cap="flat" cmpd="sng">
            <a:solidFill>
              <a:srgbClr val="41AF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46"/>
          <p:cNvSpPr txBox="1">
            <a:spLocks noGrp="1"/>
          </p:cNvSpPr>
          <p:nvPr>
            <p:ph type="title"/>
          </p:nvPr>
        </p:nvSpPr>
        <p:spPr>
          <a:xfrm>
            <a:off x="483687" y="393558"/>
            <a:ext cx="78867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ACE4"/>
              </a:buClr>
              <a:buSzPts val="2600"/>
              <a:buFont typeface="Helvetica Neue"/>
              <a:buNone/>
              <a:defRPr sz="2600" b="1">
                <a:solidFill>
                  <a:srgbClr val="1FACE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subTitle" idx="1"/>
          </p:nvPr>
        </p:nvSpPr>
        <p:spPr>
          <a:xfrm>
            <a:off x="483687" y="1547870"/>
            <a:ext cx="60738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eño personalizado">
  <p:cSld name="7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7"/>
          <p:cNvSpPr txBox="1">
            <a:spLocks noGrp="1"/>
          </p:cNvSpPr>
          <p:nvPr>
            <p:ph type="body" idx="1"/>
          </p:nvPr>
        </p:nvSpPr>
        <p:spPr>
          <a:xfrm>
            <a:off x="2458600" y="2072465"/>
            <a:ext cx="3801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DPA slide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/>
        </p:nvSpPr>
        <p:spPr>
          <a:xfrm>
            <a:off x="749225" y="2387825"/>
            <a:ext cx="66363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17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Data-Pop Alliance is a non-profit NGO and a collaborative laboratory </a:t>
            </a:r>
            <a:r>
              <a:rPr lang="en" sz="121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researchers, experts, practitioners, policymakers, and activists created in 2013 out of </a:t>
            </a:r>
            <a:r>
              <a:rPr lang="en" sz="1217" i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MIT, Harvard and ODI. Flowminder Foundation</a:t>
            </a:r>
            <a:r>
              <a:rPr lang="en" sz="121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joined Data-Pop Alliance as its fourth Core Member in 2016. </a:t>
            </a:r>
            <a:endParaRPr sz="121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17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" name="Google Shape;22;p6"/>
          <p:cNvGrpSpPr/>
          <p:nvPr/>
        </p:nvGrpSpPr>
        <p:grpSpPr>
          <a:xfrm>
            <a:off x="812227" y="3947289"/>
            <a:ext cx="5621687" cy="341627"/>
            <a:chOff x="817651" y="1515845"/>
            <a:chExt cx="5866924" cy="356530"/>
          </a:xfrm>
        </p:grpSpPr>
        <p:pic>
          <p:nvPicPr>
            <p:cNvPr id="23" name="Google Shape;2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7651" y="1515845"/>
              <a:ext cx="1159665" cy="356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01999" y="1551777"/>
              <a:ext cx="633132" cy="28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86911" y="1587734"/>
              <a:ext cx="1297664" cy="212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6"/>
            <p:cNvPicPr preferRelativeResize="0"/>
            <p:nvPr/>
          </p:nvPicPr>
          <p:blipFill rotWithShape="1">
            <a:blip r:embed="rId5">
              <a:alphaModFix/>
            </a:blip>
            <a:srcRect l="-4216" r="-1996"/>
            <a:stretch/>
          </p:blipFill>
          <p:spPr>
            <a:xfrm>
              <a:off x="2170001" y="1515850"/>
              <a:ext cx="1916077" cy="356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oogle Shape;2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7148" y="958925"/>
            <a:ext cx="1891171" cy="1122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Pillars slide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5748" y="1035125"/>
            <a:ext cx="1891171" cy="1122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7"/>
          <p:cNvGrpSpPr/>
          <p:nvPr/>
        </p:nvGrpSpPr>
        <p:grpSpPr>
          <a:xfrm>
            <a:off x="1255557" y="2800320"/>
            <a:ext cx="5932355" cy="565337"/>
            <a:chOff x="1166405" y="1125359"/>
            <a:chExt cx="5591287" cy="500121"/>
          </a:xfrm>
        </p:grpSpPr>
        <p:grpSp>
          <p:nvGrpSpPr>
            <p:cNvPr id="32" name="Google Shape;32;p7"/>
            <p:cNvGrpSpPr/>
            <p:nvPr/>
          </p:nvGrpSpPr>
          <p:grpSpPr>
            <a:xfrm>
              <a:off x="1393916" y="1125359"/>
              <a:ext cx="5363775" cy="500121"/>
              <a:chOff x="1503379" y="4301213"/>
              <a:chExt cx="5363775" cy="500121"/>
            </a:xfrm>
          </p:grpSpPr>
          <p:sp>
            <p:nvSpPr>
              <p:cNvPr id="33" name="Google Shape;33;p7"/>
              <p:cNvSpPr txBox="1"/>
              <p:nvPr/>
            </p:nvSpPr>
            <p:spPr>
              <a:xfrm>
                <a:off x="1503379" y="4301234"/>
                <a:ext cx="1478100" cy="5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B8E3E"/>
                  </a:buClr>
                  <a:buSzPts val="1400"/>
                  <a:buFont typeface="Helvetica Neue"/>
                  <a:buNone/>
                </a:pPr>
                <a:r>
                  <a:rPr lang="en" sz="1600" b="1" i="0" u="none" strike="noStrike" cap="none">
                    <a:solidFill>
                      <a:srgbClr val="0B8E3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Diagnos</a:t>
                </a:r>
                <a:r>
                  <a:rPr lang="en" sz="1600" b="1">
                    <a:solidFill>
                      <a:srgbClr val="0B8E3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</a:t>
                </a:r>
                <a:endParaRPr sz="1600" b="1" i="0" u="none" strike="noStrike" cap="none">
                  <a:solidFill>
                    <a:srgbClr val="0B8E3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4" name="Google Shape;34;p7"/>
              <p:cNvSpPr txBox="1"/>
              <p:nvPr/>
            </p:nvSpPr>
            <p:spPr>
              <a:xfrm>
                <a:off x="3666944" y="4301213"/>
                <a:ext cx="1072800" cy="5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BE462E"/>
                  </a:buClr>
                  <a:buSzPts val="1400"/>
                  <a:buFont typeface="Helvetica Neue"/>
                  <a:buNone/>
                </a:pPr>
                <a:r>
                  <a:rPr lang="en" sz="1600" b="1" i="0" u="none" strike="noStrike" cap="none">
                    <a:solidFill>
                      <a:srgbClr val="BE462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Mobili</a:t>
                </a:r>
                <a:r>
                  <a:rPr lang="en" sz="1600" b="1">
                    <a:solidFill>
                      <a:srgbClr val="BE462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ze</a:t>
                </a:r>
                <a:endParaRPr sz="1600" b="1" i="0" u="none" strike="noStrike" cap="none">
                  <a:solidFill>
                    <a:srgbClr val="BE462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5" name="Google Shape;35;p7"/>
              <p:cNvSpPr txBox="1"/>
              <p:nvPr/>
            </p:nvSpPr>
            <p:spPr>
              <a:xfrm>
                <a:off x="5504255" y="4301234"/>
                <a:ext cx="1362900" cy="5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26A2E"/>
                  </a:buClr>
                  <a:buSzPts val="1400"/>
                  <a:buFont typeface="Helvetica Neue"/>
                  <a:buNone/>
                </a:pPr>
                <a:r>
                  <a:rPr lang="en" sz="1600" b="1" i="0" u="none" strike="noStrike" cap="none">
                    <a:solidFill>
                      <a:srgbClr val="F26A2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Transform</a:t>
                </a:r>
                <a:endParaRPr sz="1600" b="1" i="0" u="none" strike="noStrike" cap="none">
                  <a:solidFill>
                    <a:srgbClr val="F26A2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id="36" name="Google Shape;36;p7" descr="Icon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6405" y="1218383"/>
              <a:ext cx="314052" cy="314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7" descr="Icono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86888" y="1218383"/>
              <a:ext cx="270592" cy="267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7" descr="Un dibujo de una persona&#10;&#10;Descripción generada automáticamente con confianza baj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60357" y="1211802"/>
              <a:ext cx="270593" cy="27457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Google Shape;39;p7"/>
            <p:cNvCxnSpPr/>
            <p:nvPr/>
          </p:nvCxnSpPr>
          <p:spPr>
            <a:xfrm>
              <a:off x="2924628" y="1178915"/>
              <a:ext cx="0" cy="340200"/>
            </a:xfrm>
            <a:prstGeom prst="straightConnector1">
              <a:avLst/>
            </a:prstGeom>
            <a:noFill/>
            <a:ln w="9525" cap="flat" cmpd="sng">
              <a:solidFill>
                <a:srgbClr val="00A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7"/>
            <p:cNvCxnSpPr/>
            <p:nvPr/>
          </p:nvCxnSpPr>
          <p:spPr>
            <a:xfrm>
              <a:off x="4825999" y="1149886"/>
              <a:ext cx="0" cy="340200"/>
            </a:xfrm>
            <a:prstGeom prst="straightConnector1">
              <a:avLst/>
            </a:prstGeom>
            <a:noFill/>
            <a:ln w="9525" cap="flat" cmpd="sng">
              <a:solidFill>
                <a:srgbClr val="00A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" name="Google Shape;41;p7"/>
          <p:cNvSpPr txBox="1"/>
          <p:nvPr/>
        </p:nvSpPr>
        <p:spPr>
          <a:xfrm>
            <a:off x="827200" y="3474250"/>
            <a:ext cx="2149200" cy="9234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Montserrat"/>
              <a:buNone/>
            </a:pPr>
            <a:r>
              <a:rPr lang="en" sz="1200">
                <a:solidFill>
                  <a:srgbClr val="FFFFFF"/>
                </a:solidFill>
                <a:highlight>
                  <a:srgbClr val="38761D"/>
                </a:highlight>
                <a:latin typeface="Montserrat"/>
                <a:ea typeface="Montserrat"/>
                <a:cs typeface="Montserrat"/>
                <a:sym typeface="Montserrat"/>
              </a:rPr>
              <a:t>Local realities and human problems with data and AI</a:t>
            </a:r>
            <a:endParaRPr sz="1200">
              <a:solidFill>
                <a:srgbClr val="FFFFFF"/>
              </a:solidFill>
              <a:highlight>
                <a:srgbClr val="38761D"/>
              </a:highlight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3238149" y="3474250"/>
            <a:ext cx="1816200" cy="923400"/>
          </a:xfrm>
          <a:prstGeom prst="rect">
            <a:avLst/>
          </a:prstGeom>
          <a:solidFill>
            <a:srgbClr val="BE462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Montserrat"/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Capacities, communities, and ideas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5228125" y="3474250"/>
            <a:ext cx="2059800" cy="923400"/>
          </a:xfrm>
          <a:prstGeom prst="rect">
            <a:avLst/>
          </a:prstGeom>
          <a:solidFill>
            <a:srgbClr val="F26A2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Montserrat"/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systems and processes that underpin our datafied societies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038150" y="230351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CA9DC"/>
              </a:buClr>
              <a:buSzPts val="3200"/>
              <a:buFont typeface="Helvetica Neue"/>
              <a:buNone/>
            </a:pPr>
            <a:r>
              <a:rPr lang="en" sz="2800" b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Pillars</a:t>
            </a:r>
            <a:endParaRPr sz="2800" b="1" i="0" u="none" strike="noStrike" cap="non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7"/>
          <p:cNvSpPr/>
          <p:nvPr/>
        </p:nvSpPr>
        <p:spPr>
          <a:xfrm rot="5400000">
            <a:off x="312000" y="-11845"/>
            <a:ext cx="308100" cy="93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ority Areas slide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872425" y="4587045"/>
            <a:ext cx="160500" cy="15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" name="Google Shape;48;p8"/>
          <p:cNvSpPr txBox="1"/>
          <p:nvPr/>
        </p:nvSpPr>
        <p:spPr>
          <a:xfrm>
            <a:off x="1038150" y="77951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Areas</a:t>
            </a:r>
            <a:endParaRPr sz="2800" b="1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8"/>
          <p:cNvSpPr/>
          <p:nvPr/>
        </p:nvSpPr>
        <p:spPr>
          <a:xfrm rot="5400000">
            <a:off x="312000" y="-164245"/>
            <a:ext cx="308100" cy="93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1038150" y="535151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CA9DC"/>
              </a:buClr>
              <a:buSzPts val="3200"/>
              <a:buFont typeface="Helvetica Neue"/>
              <a:buNone/>
            </a:pPr>
            <a:endParaRPr sz="2800" b="1" i="0" u="none" strike="noStrike" cap="none">
              <a:solidFill>
                <a:srgbClr val="0E4C6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1038150" y="1983950"/>
            <a:ext cx="7140300" cy="400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E4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Strategic Evaluation and Elaboration of Ethical Digital Transformations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038149" y="4142850"/>
            <a:ext cx="7140300" cy="400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E4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 Spaces, Platforms, Blockchains and Data Literacy for Democracy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1038150" y="3378925"/>
            <a:ext cx="7140300" cy="400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E4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Big Data and Open Algorithms (OPAL) for Official Statistic(ian)s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038150" y="2753375"/>
            <a:ext cx="7140300" cy="400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E4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Gender Inequities, Violence and Data Disparities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1038149" y="1357800"/>
            <a:ext cx="7140300" cy="400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E4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Data for Resilience, Sustainable and Peaceful Societies and Livelihoods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" name="Google Shape;56;p8"/>
          <p:cNvCxnSpPr>
            <a:endCxn id="55" idx="1"/>
          </p:cNvCxnSpPr>
          <p:nvPr/>
        </p:nvCxnSpPr>
        <p:spPr>
          <a:xfrm>
            <a:off x="872549" y="1556400"/>
            <a:ext cx="165600" cy="150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7" name="Google Shape;57;p8"/>
          <p:cNvCxnSpPr/>
          <p:nvPr/>
        </p:nvCxnSpPr>
        <p:spPr>
          <a:xfrm>
            <a:off x="872425" y="2217661"/>
            <a:ext cx="160500" cy="150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8" name="Google Shape;58;p8"/>
          <p:cNvCxnSpPr/>
          <p:nvPr/>
        </p:nvCxnSpPr>
        <p:spPr>
          <a:xfrm>
            <a:off x="872425" y="2912223"/>
            <a:ext cx="160500" cy="150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9" name="Google Shape;59;p8"/>
          <p:cNvCxnSpPr/>
          <p:nvPr/>
        </p:nvCxnSpPr>
        <p:spPr>
          <a:xfrm>
            <a:off x="872425" y="3630941"/>
            <a:ext cx="160500" cy="1500"/>
          </a:xfrm>
          <a:prstGeom prst="straightConnector1">
            <a:avLst/>
          </a:prstGeom>
          <a:noFill/>
          <a:ln w="9525" cap="flat" cmpd="sng">
            <a:solidFill>
              <a:srgbClr val="CC412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0" name="Google Shape;60;p8"/>
          <p:cNvCxnSpPr/>
          <p:nvPr/>
        </p:nvCxnSpPr>
        <p:spPr>
          <a:xfrm>
            <a:off x="872425" y="4321667"/>
            <a:ext cx="160500" cy="150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1" name="Google Shape;61;p8"/>
          <p:cNvSpPr txBox="1"/>
          <p:nvPr/>
        </p:nvSpPr>
        <p:spPr>
          <a:xfrm>
            <a:off x="480150" y="1319050"/>
            <a:ext cx="3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000" b="1">
              <a:solidFill>
                <a:srgbClr val="0097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480150" y="1937750"/>
            <a:ext cx="3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000" b="1">
              <a:solidFill>
                <a:srgbClr val="0097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480150" y="2678750"/>
            <a:ext cx="3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000" b="1">
              <a:solidFill>
                <a:srgbClr val="0097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480150" y="3371400"/>
            <a:ext cx="3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000" b="1">
              <a:solidFill>
                <a:srgbClr val="0097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8"/>
          <p:cNvSpPr txBox="1"/>
          <p:nvPr/>
        </p:nvSpPr>
        <p:spPr>
          <a:xfrm>
            <a:off x="480150" y="4064050"/>
            <a:ext cx="39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000" b="1">
              <a:solidFill>
                <a:srgbClr val="0097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dership slide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 l="65359"/>
          <a:stretch/>
        </p:blipFill>
        <p:spPr>
          <a:xfrm>
            <a:off x="1586127" y="2894907"/>
            <a:ext cx="1752429" cy="21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875" y="242050"/>
            <a:ext cx="1819269" cy="42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5">
            <a:alphaModFix/>
          </a:blip>
          <a:srcRect l="7531" t="15986" r="15769" b="7302"/>
          <a:stretch/>
        </p:blipFill>
        <p:spPr>
          <a:xfrm>
            <a:off x="712913" y="909791"/>
            <a:ext cx="4416570" cy="162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r="34764"/>
          <a:stretch/>
        </p:blipFill>
        <p:spPr>
          <a:xfrm>
            <a:off x="5130832" y="759350"/>
            <a:ext cx="3300257" cy="21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9845" y="2791273"/>
            <a:ext cx="4378852" cy="219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986347" cy="50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050" y="933000"/>
            <a:ext cx="2954355" cy="114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5">
            <a:alphaModFix/>
          </a:blip>
          <a:srcRect l="54942" r="4"/>
          <a:stretch/>
        </p:blipFill>
        <p:spPr>
          <a:xfrm>
            <a:off x="1031229" y="923125"/>
            <a:ext cx="835575" cy="10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6">
            <a:alphaModFix/>
          </a:blip>
          <a:srcRect r="4461"/>
          <a:stretch/>
        </p:blipFill>
        <p:spPr>
          <a:xfrm>
            <a:off x="1821950" y="933000"/>
            <a:ext cx="808300" cy="9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7">
            <a:alphaModFix/>
          </a:blip>
          <a:srcRect l="3956"/>
          <a:stretch/>
        </p:blipFill>
        <p:spPr>
          <a:xfrm>
            <a:off x="6351763" y="968024"/>
            <a:ext cx="2716685" cy="1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7425" y="3727737"/>
            <a:ext cx="2923161" cy="107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72438" y="2327987"/>
            <a:ext cx="2539011" cy="93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10">
            <a:alphaModFix/>
          </a:blip>
          <a:srcRect r="2581"/>
          <a:stretch/>
        </p:blipFill>
        <p:spPr>
          <a:xfrm>
            <a:off x="152400" y="2370000"/>
            <a:ext cx="2587903" cy="9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11">
            <a:alphaModFix/>
          </a:blip>
          <a:srcRect l="6895" r="6904"/>
          <a:stretch/>
        </p:blipFill>
        <p:spPr>
          <a:xfrm>
            <a:off x="6328587" y="2352012"/>
            <a:ext cx="722175" cy="93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12">
            <a:alphaModFix/>
          </a:blip>
          <a:srcRect l="12235" r="12514"/>
          <a:stretch/>
        </p:blipFill>
        <p:spPr>
          <a:xfrm>
            <a:off x="7164650" y="2267400"/>
            <a:ext cx="675375" cy="118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92425" y="2312392"/>
            <a:ext cx="835319" cy="101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14">
            <a:alphaModFix/>
          </a:blip>
          <a:srcRect l="9620" t="8315" r="7938"/>
          <a:stretch/>
        </p:blipFill>
        <p:spPr>
          <a:xfrm>
            <a:off x="5463200" y="998337"/>
            <a:ext cx="787675" cy="10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15">
            <a:alphaModFix/>
          </a:blip>
          <a:srcRect l="51742"/>
          <a:stretch/>
        </p:blipFill>
        <p:spPr>
          <a:xfrm>
            <a:off x="2764125" y="2303763"/>
            <a:ext cx="808300" cy="9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77963" y="3679278"/>
            <a:ext cx="787434" cy="116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0700" y="3695825"/>
            <a:ext cx="868548" cy="103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18">
            <a:alphaModFix/>
          </a:blip>
          <a:srcRect l="17111" r="15334"/>
          <a:stretch/>
        </p:blipFill>
        <p:spPr>
          <a:xfrm>
            <a:off x="7182950" y="3734939"/>
            <a:ext cx="835575" cy="11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 rotWithShape="1">
          <a:blip r:embed="rId19">
            <a:alphaModFix/>
          </a:blip>
          <a:srcRect l="-5940" r="5939"/>
          <a:stretch/>
        </p:blipFill>
        <p:spPr>
          <a:xfrm>
            <a:off x="1019800" y="3724812"/>
            <a:ext cx="744110" cy="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42650" y="3710722"/>
            <a:ext cx="835319" cy="9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40475" y="3710752"/>
            <a:ext cx="721954" cy="104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0"/>
          <p:cNvPicPr preferRelativeResize="0"/>
          <p:nvPr/>
        </p:nvPicPr>
        <p:blipFill rotWithShape="1">
          <a:blip r:embed="rId22">
            <a:alphaModFix/>
          </a:blip>
          <a:srcRect t="6032"/>
          <a:stretch/>
        </p:blipFill>
        <p:spPr>
          <a:xfrm>
            <a:off x="88300" y="966375"/>
            <a:ext cx="930414" cy="101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45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516375" y="1549125"/>
            <a:ext cx="584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B0F0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100" y="2040003"/>
            <a:ext cx="1538330" cy="91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8"/>
          <p:cNvSpPr txBox="1">
            <a:spLocks noGrp="1"/>
          </p:cNvSpPr>
          <p:nvPr>
            <p:ph type="ctrTitle"/>
          </p:nvPr>
        </p:nvSpPr>
        <p:spPr>
          <a:xfrm>
            <a:off x="2917050" y="2571750"/>
            <a:ext cx="55146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data to AI</a:t>
            </a:r>
            <a:endParaRPr sz="3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CONGRESO INTERNACIONAL DE DATOS ABIERTOS Y TRANSPARENCIA</a:t>
            </a:r>
            <a:endParaRPr sz="12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6" name="Google Shape;216;p48"/>
          <p:cNvCxnSpPr/>
          <p:nvPr/>
        </p:nvCxnSpPr>
        <p:spPr>
          <a:xfrm>
            <a:off x="3501275" y="2887803"/>
            <a:ext cx="650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48"/>
          <p:cNvSpPr txBox="1"/>
          <p:nvPr/>
        </p:nvSpPr>
        <p:spPr>
          <a:xfrm>
            <a:off x="2287100" y="4232125"/>
            <a:ext cx="49887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" sz="1400" u="none" strike="noStrike" cap="none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 Light"/>
              </a:rPr>
              <a:t> </a:t>
            </a:r>
            <a:r>
              <a:rPr lang="en" sz="12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Montserrat Light"/>
              </a:rPr>
              <a:t>Mayo, 2022</a:t>
            </a:r>
            <a:endParaRPr sz="120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Montserrat Light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Montserrat Light"/>
              </a:rPr>
              <a:t>Zinnya del </a:t>
            </a:r>
            <a:r>
              <a:rPr lang="en" sz="1200" dirty="0" err="1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Montserrat Light"/>
              </a:rPr>
              <a:t>Villar</a:t>
            </a:r>
            <a:endParaRPr sz="120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7"/>
          <p:cNvSpPr txBox="1"/>
          <p:nvPr/>
        </p:nvSpPr>
        <p:spPr>
          <a:xfrm>
            <a:off x="1038150" y="398997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Descolonización estructural de la IA</a:t>
            </a:r>
            <a:endParaRPr sz="2800" b="1" i="0" u="none" strike="noStrike" cap="non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57"/>
          <p:cNvSpPr/>
          <p:nvPr/>
        </p:nvSpPr>
        <p:spPr>
          <a:xfrm rot="5400000">
            <a:off x="312000" y="166351"/>
            <a:ext cx="308100" cy="93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 txBox="1"/>
          <p:nvPr/>
        </p:nvSpPr>
        <p:spPr>
          <a:xfrm>
            <a:off x="227350" y="1041075"/>
            <a:ext cx="73797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Una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visión</a:t>
            </a: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descentralizada</a:t>
            </a: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descolonización</a:t>
            </a: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rechaza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imitación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Occidente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aspectos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vida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reclamando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afirmación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identidades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únicas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y un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recentrado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conocimiento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enfoques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restituyan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historias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problemas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globales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soluciones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Una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visión</a:t>
            </a: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aditiva-inclusiva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sigue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utilizando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el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conocimiento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existente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pero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forma que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reconoce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explícitamente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el valor de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enfoques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nuevos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alternativos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, y que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apoye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entornos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puedan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florecer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realmente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nuevas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formas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crear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conocimiento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punto</a:t>
            </a:r>
            <a:r>
              <a:rPr lang="en" sz="1300" b="1" dirty="0">
                <a:latin typeface="Helvetica Neue"/>
                <a:ea typeface="Helvetica Neue"/>
                <a:cs typeface="Helvetica Neue"/>
                <a:sym typeface="Helvetica Neue"/>
              </a:rPr>
              <a:t> de vista de </a:t>
            </a:r>
            <a:r>
              <a:rPr lang="en" sz="1300" b="1" dirty="0" err="1">
                <a:latin typeface="Helvetica Neue"/>
                <a:ea typeface="Helvetica Neue"/>
                <a:cs typeface="Helvetica Neue"/>
                <a:sym typeface="Helvetica Neue"/>
              </a:rPr>
              <a:t>compromiso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reclama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directamente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una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visión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crítica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ciencia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Examinar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práctica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científica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desde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márgenes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, que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coloquemos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necesidades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las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poblaciones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marginadas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el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centro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proceso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diseño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" sz="1300" dirty="0" err="1">
                <a:latin typeface="Helvetica Neue"/>
                <a:ea typeface="Helvetica Neue"/>
                <a:cs typeface="Helvetica Neue"/>
                <a:sym typeface="Helvetica Neue"/>
              </a:rPr>
              <a:t>investigación</a:t>
            </a:r>
            <a:r>
              <a:rPr lang="en" sz="13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8"/>
          <p:cNvSpPr txBox="1">
            <a:spLocks noGrp="1"/>
          </p:cNvSpPr>
          <p:nvPr>
            <p:ph type="body" idx="1"/>
          </p:nvPr>
        </p:nvSpPr>
        <p:spPr>
          <a:xfrm>
            <a:off x="2486675" y="2037273"/>
            <a:ext cx="3801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¡Grac</a:t>
            </a:r>
            <a:r>
              <a:rPr lang="en" sz="3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ias!</a:t>
            </a:r>
            <a:endParaRPr sz="3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58"/>
          <p:cNvSpPr txBox="1"/>
          <p:nvPr/>
        </p:nvSpPr>
        <p:spPr>
          <a:xfrm>
            <a:off x="360775" y="4184900"/>
            <a:ext cx="273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@zn</a:t>
            </a:r>
            <a:endParaRPr sz="12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zdelvillar@datapopalliance.org</a:t>
            </a:r>
            <a:endParaRPr sz="12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 txBox="1">
            <a:spLocks noGrp="1"/>
          </p:cNvSpPr>
          <p:nvPr>
            <p:ph type="title"/>
          </p:nvPr>
        </p:nvSpPr>
        <p:spPr>
          <a:xfrm>
            <a:off x="1120950" y="1996650"/>
            <a:ext cx="5715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data para la IA</a:t>
            </a:r>
            <a:endParaRPr sz="3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3" name="Google Shape;223;p49"/>
          <p:cNvCxnSpPr/>
          <p:nvPr/>
        </p:nvCxnSpPr>
        <p:spPr>
          <a:xfrm>
            <a:off x="970825" y="1793275"/>
            <a:ext cx="0" cy="118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0"/>
          <p:cNvSpPr txBox="1">
            <a:spLocks noGrp="1"/>
          </p:cNvSpPr>
          <p:nvPr>
            <p:ph type="title"/>
          </p:nvPr>
        </p:nvSpPr>
        <p:spPr>
          <a:xfrm>
            <a:off x="483687" y="393438"/>
            <a:ext cx="7886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ACE4"/>
              </a:buClr>
              <a:buSzPts val="2600"/>
              <a:buFont typeface="Helvetica Neue"/>
              <a:buNone/>
            </a:pPr>
            <a:r>
              <a:rPr lang="en"/>
              <a:t>Oportunidades</a:t>
            </a:r>
            <a:endParaRPr/>
          </a:p>
        </p:txBody>
      </p:sp>
      <p:sp>
        <p:nvSpPr>
          <p:cNvPr id="229" name="Google Shape;229;p50"/>
          <p:cNvSpPr/>
          <p:nvPr/>
        </p:nvSpPr>
        <p:spPr>
          <a:xfrm>
            <a:off x="734238" y="1257047"/>
            <a:ext cx="408300" cy="40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01</a:t>
            </a:r>
            <a:endParaRPr sz="1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</p:txBody>
      </p:sp>
      <p:sp>
        <p:nvSpPr>
          <p:cNvPr id="230" name="Google Shape;230;p50"/>
          <p:cNvSpPr/>
          <p:nvPr/>
        </p:nvSpPr>
        <p:spPr>
          <a:xfrm>
            <a:off x="734246" y="2378297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02</a:t>
            </a:r>
            <a:endParaRPr sz="1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</p:txBody>
      </p:sp>
      <p:sp>
        <p:nvSpPr>
          <p:cNvPr id="231" name="Google Shape;231;p50"/>
          <p:cNvSpPr/>
          <p:nvPr/>
        </p:nvSpPr>
        <p:spPr>
          <a:xfrm>
            <a:off x="734254" y="3602622"/>
            <a:ext cx="408300" cy="408300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03</a:t>
            </a:r>
            <a:endParaRPr sz="1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</p:txBody>
      </p:sp>
      <p:sp>
        <p:nvSpPr>
          <p:cNvPr id="232" name="Google Shape;232;p50"/>
          <p:cNvSpPr/>
          <p:nvPr/>
        </p:nvSpPr>
        <p:spPr>
          <a:xfrm>
            <a:off x="1154675" y="1051375"/>
            <a:ext cx="6722100" cy="7209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Entrenar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modelos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predictivos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que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pueden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crear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valor para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sectores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público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y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privado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y,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principalmente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, para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ciudadanos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endParaRPr dirty="0">
              <a:solidFill>
                <a:schemeClr val="lt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3" name="Google Shape;233;p50"/>
          <p:cNvSpPr/>
          <p:nvPr/>
        </p:nvSpPr>
        <p:spPr>
          <a:xfrm>
            <a:off x="1154675" y="2219400"/>
            <a:ext cx="6722100" cy="8316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Reducir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monopolios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datos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que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obstaculizan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innovación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IA al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limitar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acceso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datos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necesarios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endParaRPr dirty="0">
              <a:solidFill>
                <a:schemeClr val="lt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4" name="Google Shape;234;p50"/>
          <p:cNvSpPr/>
          <p:nvPr/>
        </p:nvSpPr>
        <p:spPr>
          <a:xfrm>
            <a:off x="1160675" y="3366825"/>
            <a:ext cx="6710100" cy="8799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Ahorrar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el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y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" b="1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b="1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gastos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que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conlleva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la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recolecta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, la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agregación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y el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almacenamiento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datos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permitiendo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investigadores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empresarios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y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organismos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públicos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dedicar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más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tiempo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a la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resolución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 de </a:t>
            </a:r>
            <a:r>
              <a:rPr lang="en" dirty="0" err="1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problemas</a:t>
            </a:r>
            <a:r>
              <a:rPr lang="en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endParaRPr dirty="0">
              <a:solidFill>
                <a:schemeClr val="lt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"/>
          <p:cNvSpPr txBox="1">
            <a:spLocks noGrp="1"/>
          </p:cNvSpPr>
          <p:nvPr>
            <p:ph type="title"/>
          </p:nvPr>
        </p:nvSpPr>
        <p:spPr>
          <a:xfrm>
            <a:off x="483687" y="393438"/>
            <a:ext cx="7886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ACE4"/>
              </a:buClr>
              <a:buSzPts val="2600"/>
              <a:buFont typeface="Helvetica Neue"/>
              <a:buNone/>
            </a:pPr>
            <a:r>
              <a:rPr lang="en"/>
              <a:t>Riesgos / Retos</a:t>
            </a:r>
            <a:endParaRPr/>
          </a:p>
        </p:txBody>
      </p:sp>
      <p:sp>
        <p:nvSpPr>
          <p:cNvPr id="240" name="Google Shape;240;p51"/>
          <p:cNvSpPr/>
          <p:nvPr/>
        </p:nvSpPr>
        <p:spPr>
          <a:xfrm>
            <a:off x="734238" y="1257047"/>
            <a:ext cx="408300" cy="40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01</a:t>
            </a:r>
            <a:endParaRPr sz="1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</p:txBody>
      </p:sp>
      <p:sp>
        <p:nvSpPr>
          <p:cNvPr id="241" name="Google Shape;241;p51"/>
          <p:cNvSpPr/>
          <p:nvPr/>
        </p:nvSpPr>
        <p:spPr>
          <a:xfrm>
            <a:off x="734246" y="3307197"/>
            <a:ext cx="408300" cy="4083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02</a:t>
            </a:r>
            <a:endParaRPr sz="1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</p:txBody>
      </p:sp>
      <p:sp>
        <p:nvSpPr>
          <p:cNvPr id="242" name="Google Shape;242;p51"/>
          <p:cNvSpPr/>
          <p:nvPr/>
        </p:nvSpPr>
        <p:spPr>
          <a:xfrm>
            <a:off x="734254" y="4427222"/>
            <a:ext cx="408300" cy="408300"/>
          </a:xfrm>
          <a:prstGeom prst="ellipse">
            <a:avLst/>
          </a:prstGeom>
          <a:solidFill>
            <a:srgbClr val="0B8E3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03</a:t>
            </a:r>
            <a:endParaRPr sz="18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 Neue"/>
            </a:endParaRPr>
          </a:p>
        </p:txBody>
      </p:sp>
      <p:sp>
        <p:nvSpPr>
          <p:cNvPr id="243" name="Google Shape;243;p51"/>
          <p:cNvSpPr/>
          <p:nvPr/>
        </p:nvSpPr>
        <p:spPr>
          <a:xfrm>
            <a:off x="1154675" y="1051375"/>
            <a:ext cx="6722100" cy="720900"/>
          </a:xfrm>
          <a:prstGeom prst="chevron">
            <a:avLst>
              <a:gd name="adj" fmla="val 50000"/>
            </a:avLst>
          </a:prstGeom>
          <a:solidFill>
            <a:srgbClr val="91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Sesgo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lt1"/>
              </a:solidFill>
            </a:endParaRPr>
          </a:p>
        </p:txBody>
      </p:sp>
      <p:sp>
        <p:nvSpPr>
          <p:cNvPr id="244" name="Google Shape;244;p51"/>
          <p:cNvSpPr/>
          <p:nvPr/>
        </p:nvSpPr>
        <p:spPr>
          <a:xfrm>
            <a:off x="1215625" y="3095550"/>
            <a:ext cx="6722100" cy="831600"/>
          </a:xfrm>
          <a:prstGeom prst="chevron">
            <a:avLst>
              <a:gd name="adj" fmla="val 50000"/>
            </a:avLst>
          </a:prstGeom>
          <a:solidFill>
            <a:srgbClr val="91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Privacidad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51"/>
          <p:cNvSpPr/>
          <p:nvPr/>
        </p:nvSpPr>
        <p:spPr>
          <a:xfrm>
            <a:off x="1160675" y="4191425"/>
            <a:ext cx="6710100" cy="879900"/>
          </a:xfrm>
          <a:prstGeom prst="chevron">
            <a:avLst>
              <a:gd name="adj" fmla="val 50000"/>
            </a:avLst>
          </a:prstGeom>
          <a:solidFill>
            <a:srgbClr val="91B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Seguridad de la base de entrenamiento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51"/>
          <p:cNvSpPr/>
          <p:nvPr/>
        </p:nvSpPr>
        <p:spPr>
          <a:xfrm>
            <a:off x="1597675" y="1824450"/>
            <a:ext cx="5958000" cy="340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El sesgo de interacción</a:t>
            </a:r>
            <a:r>
              <a:rPr lang="en" sz="1200">
                <a:solidFill>
                  <a:schemeClr val="lt1"/>
                </a:solidFill>
              </a:rPr>
              <a:t> surge cuando un algoritmo se entrena en un conjunto de datos que proporciona una interacción limitada con ciertos datos demográficos. 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47" name="Google Shape;247;p51"/>
          <p:cNvSpPr/>
          <p:nvPr/>
        </p:nvSpPr>
        <p:spPr>
          <a:xfrm>
            <a:off x="1597675" y="2216825"/>
            <a:ext cx="5958000" cy="340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En el sesgo latente, </a:t>
            </a:r>
            <a:r>
              <a:rPr lang="en" sz="1200">
                <a:solidFill>
                  <a:schemeClr val="lt1"/>
                </a:solidFill>
              </a:rPr>
              <a:t>los algoritmos entrenados en datos históricos pueden estereotipar.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48" name="Google Shape;248;p51"/>
          <p:cNvSpPr/>
          <p:nvPr/>
        </p:nvSpPr>
        <p:spPr>
          <a:xfrm>
            <a:off x="1597675" y="2609200"/>
            <a:ext cx="5958000" cy="3402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El sesgo de selección </a:t>
            </a:r>
            <a:r>
              <a:rPr lang="en" sz="1200">
                <a:solidFill>
                  <a:schemeClr val="lt1"/>
                </a:solidFill>
              </a:rPr>
              <a:t>se produce cuando un determinado grupo está sobrerrepresentado en un conjunto de datos y otro está infrarrepresentado.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>
            <a:spLocks noGrp="1"/>
          </p:cNvSpPr>
          <p:nvPr>
            <p:ph type="title"/>
          </p:nvPr>
        </p:nvSpPr>
        <p:spPr>
          <a:xfrm>
            <a:off x="1120950" y="1996650"/>
            <a:ext cx="5715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AI</a:t>
            </a:r>
            <a:endParaRPr sz="3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Google Shape;254;p52"/>
          <p:cNvCxnSpPr/>
          <p:nvPr/>
        </p:nvCxnSpPr>
        <p:spPr>
          <a:xfrm>
            <a:off x="970825" y="1793275"/>
            <a:ext cx="0" cy="118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/>
          <p:nvPr/>
        </p:nvSpPr>
        <p:spPr>
          <a:xfrm>
            <a:off x="1038150" y="398997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AI</a:t>
            </a:r>
            <a:endParaRPr sz="2800" b="1" i="0" u="none" strike="noStrike" cap="non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53"/>
          <p:cNvSpPr/>
          <p:nvPr/>
        </p:nvSpPr>
        <p:spPr>
          <a:xfrm rot="5400000">
            <a:off x="312000" y="166351"/>
            <a:ext cx="308100" cy="93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3"/>
          <p:cNvSpPr/>
          <p:nvPr/>
        </p:nvSpPr>
        <p:spPr>
          <a:xfrm>
            <a:off x="1853163" y="1987575"/>
            <a:ext cx="2164500" cy="1989300"/>
          </a:xfrm>
          <a:prstGeom prst="ellipse">
            <a:avLst/>
          </a:prstGeom>
          <a:solidFill>
            <a:srgbClr val="41A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Open AI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62" name="Google Shape;262;p53"/>
          <p:cNvSpPr txBox="1"/>
          <p:nvPr/>
        </p:nvSpPr>
        <p:spPr>
          <a:xfrm>
            <a:off x="1175050" y="1587375"/>
            <a:ext cx="10515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data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63" name="Google Shape;263;p53"/>
          <p:cNvSpPr txBox="1"/>
          <p:nvPr/>
        </p:nvSpPr>
        <p:spPr>
          <a:xfrm>
            <a:off x="1081300" y="4141425"/>
            <a:ext cx="12390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code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64" name="Google Shape;264;p53"/>
          <p:cNvSpPr txBox="1"/>
          <p:nvPr/>
        </p:nvSpPr>
        <p:spPr>
          <a:xfrm>
            <a:off x="3839550" y="4098000"/>
            <a:ext cx="18186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algorithms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65" name="Google Shape;265;p53"/>
          <p:cNvSpPr txBox="1"/>
          <p:nvPr/>
        </p:nvSpPr>
        <p:spPr>
          <a:xfrm>
            <a:off x="3966150" y="1587375"/>
            <a:ext cx="13344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models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/>
          <p:nvPr/>
        </p:nvSpPr>
        <p:spPr>
          <a:xfrm>
            <a:off x="1038150" y="398997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AI</a:t>
            </a:r>
            <a:endParaRPr sz="2800" b="1" i="0" u="none" strike="noStrike" cap="non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53"/>
          <p:cNvSpPr/>
          <p:nvPr/>
        </p:nvSpPr>
        <p:spPr>
          <a:xfrm rot="5400000">
            <a:off x="312000" y="166351"/>
            <a:ext cx="308100" cy="93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3"/>
          <p:cNvSpPr/>
          <p:nvPr/>
        </p:nvSpPr>
        <p:spPr>
          <a:xfrm>
            <a:off x="1853163" y="1987575"/>
            <a:ext cx="2164500" cy="1989300"/>
          </a:xfrm>
          <a:prstGeom prst="ellipse">
            <a:avLst/>
          </a:prstGeom>
          <a:solidFill>
            <a:srgbClr val="41A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Open AI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262" name="Google Shape;262;p53"/>
          <p:cNvSpPr txBox="1"/>
          <p:nvPr/>
        </p:nvSpPr>
        <p:spPr>
          <a:xfrm>
            <a:off x="1175050" y="1587375"/>
            <a:ext cx="10515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data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63" name="Google Shape;263;p53"/>
          <p:cNvSpPr txBox="1"/>
          <p:nvPr/>
        </p:nvSpPr>
        <p:spPr>
          <a:xfrm>
            <a:off x="1081300" y="4141425"/>
            <a:ext cx="12390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code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64" name="Google Shape;264;p53"/>
          <p:cNvSpPr txBox="1"/>
          <p:nvPr/>
        </p:nvSpPr>
        <p:spPr>
          <a:xfrm>
            <a:off x="3839550" y="4098000"/>
            <a:ext cx="18186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algorithms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65" name="Google Shape;265;p53"/>
          <p:cNvSpPr txBox="1"/>
          <p:nvPr/>
        </p:nvSpPr>
        <p:spPr>
          <a:xfrm>
            <a:off x="3966150" y="1587375"/>
            <a:ext cx="13344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elvetica Light" charset="0"/>
                <a:ea typeface="Helvetica Light" charset="0"/>
                <a:cs typeface="Helvetica Light" charset="0"/>
              </a:rPr>
              <a:t>Open models</a:t>
            </a:r>
            <a:endParaRPr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Google Shape;278;p54"/>
          <p:cNvSpPr/>
          <p:nvPr/>
        </p:nvSpPr>
        <p:spPr>
          <a:xfrm>
            <a:off x="5483650" y="1030750"/>
            <a:ext cx="1164900" cy="3772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7;p54"/>
          <p:cNvSpPr txBox="1"/>
          <p:nvPr/>
        </p:nvSpPr>
        <p:spPr>
          <a:xfrm>
            <a:off x="6761800" y="2716900"/>
            <a:ext cx="12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Gobernanza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356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5"/>
          <p:cNvSpPr txBox="1">
            <a:spLocks noGrp="1"/>
          </p:cNvSpPr>
          <p:nvPr>
            <p:ph type="title"/>
          </p:nvPr>
        </p:nvSpPr>
        <p:spPr>
          <a:xfrm>
            <a:off x="483687" y="393438"/>
            <a:ext cx="7886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ACE4"/>
              </a:buClr>
              <a:buSzPts val="2600"/>
              <a:buFont typeface="Helvetica Neue"/>
              <a:buNone/>
            </a:pPr>
            <a:r>
              <a:rPr lang="en"/>
              <a:t>¿Por qué?</a:t>
            </a:r>
            <a:endParaRPr/>
          </a:p>
        </p:txBody>
      </p:sp>
      <p:grpSp>
        <p:nvGrpSpPr>
          <p:cNvPr id="284" name="Google Shape;284;p55"/>
          <p:cNvGrpSpPr/>
          <p:nvPr/>
        </p:nvGrpSpPr>
        <p:grpSpPr>
          <a:xfrm>
            <a:off x="4628043" y="1363991"/>
            <a:ext cx="1846807" cy="3083675"/>
            <a:chOff x="4628043" y="1364400"/>
            <a:chExt cx="1846807" cy="3084600"/>
          </a:xfrm>
        </p:grpSpPr>
        <p:sp>
          <p:nvSpPr>
            <p:cNvPr id="285" name="Google Shape;285;p55"/>
            <p:cNvSpPr/>
            <p:nvPr/>
          </p:nvSpPr>
          <p:spPr>
            <a:xfrm>
              <a:off x="4628043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6" name="Google Shape;286;p55"/>
            <p:cNvSpPr/>
            <p:nvPr/>
          </p:nvSpPr>
          <p:spPr>
            <a:xfrm>
              <a:off x="4628050" y="1669301"/>
              <a:ext cx="1846800" cy="90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err="1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Capitalización</a:t>
              </a:r>
              <a:r>
                <a:rPr lang="en" sz="17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de </a:t>
              </a:r>
              <a:r>
                <a:rPr lang="en" sz="1700" dirty="0" err="1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los</a:t>
              </a:r>
              <a:r>
                <a:rPr lang="en" sz="17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700" dirty="0" err="1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datos</a:t>
              </a:r>
              <a:endParaRPr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Neue"/>
              </a:endParaRPr>
            </a:p>
          </p:txBody>
        </p:sp>
      </p:grpSp>
      <p:grpSp>
        <p:nvGrpSpPr>
          <p:cNvPr id="287" name="Google Shape;287;p55"/>
          <p:cNvGrpSpPr/>
          <p:nvPr/>
        </p:nvGrpSpPr>
        <p:grpSpPr>
          <a:xfrm>
            <a:off x="710250" y="1363991"/>
            <a:ext cx="1846825" cy="3083796"/>
            <a:chOff x="710250" y="1364400"/>
            <a:chExt cx="1846825" cy="3084721"/>
          </a:xfrm>
        </p:grpSpPr>
        <p:sp>
          <p:nvSpPr>
            <p:cNvPr id="288" name="Google Shape;288;p55"/>
            <p:cNvSpPr/>
            <p:nvPr/>
          </p:nvSpPr>
          <p:spPr>
            <a:xfrm>
              <a:off x="710275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9" name="Google Shape;289;p55"/>
            <p:cNvSpPr/>
            <p:nvPr/>
          </p:nvSpPr>
          <p:spPr>
            <a:xfrm>
              <a:off x="710250" y="1588605"/>
              <a:ext cx="1846800" cy="103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err="1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Productos</a:t>
              </a:r>
              <a:r>
                <a:rPr lang="en" sz="16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e </a:t>
              </a:r>
              <a:r>
                <a:rPr lang="en" sz="1600" dirty="0" err="1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infraestructuras</a:t>
              </a:r>
              <a:r>
                <a:rPr lang="en" sz="16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de internet</a:t>
              </a:r>
              <a:endParaRPr sz="17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 Neue"/>
              </a:endParaRPr>
            </a:p>
          </p:txBody>
        </p:sp>
        <p:sp>
          <p:nvSpPr>
            <p:cNvPr id="290" name="Google Shape;290;p55"/>
            <p:cNvSpPr txBox="1"/>
            <p:nvPr/>
          </p:nvSpPr>
          <p:spPr>
            <a:xfrm>
              <a:off x="792625" y="2303821"/>
              <a:ext cx="1682100" cy="21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700"/>
                <a:buFont typeface="Montserrat"/>
                <a:buNone/>
              </a:pP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Los </a:t>
              </a:r>
              <a:r>
                <a:rPr lang="en" sz="1000" b="1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monopolios</a:t>
              </a:r>
              <a:r>
                <a:rPr lang="en" sz="1000" b="1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b="1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tecnológicos</a:t>
              </a:r>
              <a:r>
                <a:rPr lang="en" sz="1000" b="1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mundiales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engendran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una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dependencia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perpetua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de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sus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r>
                <a:rPr lang="en" sz="1000" dirty="0" err="1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productos</a:t>
              </a:r>
              <a:r>
                <a:rPr lang="en" sz="1000" dirty="0">
                  <a:solidFill>
                    <a:srgbClr val="434343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 </a:t>
              </a:r>
              <a:endParaRPr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endParaRPr>
            </a:p>
          </p:txBody>
        </p:sp>
      </p:grpSp>
      <p:grpSp>
        <p:nvGrpSpPr>
          <p:cNvPr id="291" name="Google Shape;291;p55"/>
          <p:cNvGrpSpPr/>
          <p:nvPr/>
        </p:nvGrpSpPr>
        <p:grpSpPr>
          <a:xfrm>
            <a:off x="2669162" y="1363991"/>
            <a:ext cx="1846813" cy="3083675"/>
            <a:chOff x="2669162" y="1364400"/>
            <a:chExt cx="1846813" cy="3084600"/>
          </a:xfrm>
        </p:grpSpPr>
        <p:sp>
          <p:nvSpPr>
            <p:cNvPr id="292" name="Google Shape;292;p55"/>
            <p:cNvSpPr/>
            <p:nvPr/>
          </p:nvSpPr>
          <p:spPr>
            <a:xfrm>
              <a:off x="2669162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3" name="Google Shape;293;p55"/>
            <p:cNvSpPr/>
            <p:nvPr/>
          </p:nvSpPr>
          <p:spPr>
            <a:xfrm>
              <a:off x="2669175" y="1596682"/>
              <a:ext cx="1846800" cy="102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Montserrat"/>
                </a:rPr>
                <a:t>IA</a:t>
              </a:r>
              <a:endParaRPr sz="1100" dirty="0">
                <a:solidFill>
                  <a:schemeClr val="lt1"/>
                </a:solidFill>
                <a:latin typeface="Helvetica" charset="0"/>
                <a:ea typeface="Helvetica" charset="0"/>
                <a:cs typeface="Helvetica" charset="0"/>
                <a:sym typeface="Helvetica Neue"/>
              </a:endParaRPr>
            </a:p>
          </p:txBody>
        </p:sp>
      </p:grpSp>
      <p:sp>
        <p:nvSpPr>
          <p:cNvPr id="294" name="Google Shape;294;p55"/>
          <p:cNvSpPr txBox="1"/>
          <p:nvPr/>
        </p:nvSpPr>
        <p:spPr>
          <a:xfrm>
            <a:off x="2669150" y="2393675"/>
            <a:ext cx="18468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None/>
            </a:pP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El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dominio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de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estas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corporaciones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se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agrava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cuando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utilizan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IA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quitando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poder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y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recursos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a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comunidades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marginadas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. </a:t>
            </a:r>
            <a:endParaRPr sz="1000" dirty="0">
              <a:solidFill>
                <a:srgbClr val="434343"/>
              </a:solidFill>
              <a:latin typeface="Helvetica" charset="0"/>
              <a:ea typeface="Helvetica" charset="0"/>
              <a:cs typeface="Helvetica" charset="0"/>
              <a:sym typeface="Montserrat"/>
            </a:endParaRPr>
          </a:p>
        </p:txBody>
      </p:sp>
      <p:sp>
        <p:nvSpPr>
          <p:cNvPr id="295" name="Google Shape;295;p55"/>
          <p:cNvSpPr txBox="1"/>
          <p:nvPr/>
        </p:nvSpPr>
        <p:spPr>
          <a:xfrm>
            <a:off x="4628050" y="2571750"/>
            <a:ext cx="1846800" cy="18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None/>
            </a:pP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Este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modelo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solamente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beneficia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a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unos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cuantos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,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en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general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empresas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extranjeras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y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contiene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visiones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del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mundo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,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ideales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,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fronteras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ideológicas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y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decisiones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automatizadas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que no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reflejan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la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vida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real de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los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consumidores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de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estas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 </a:t>
            </a:r>
            <a:r>
              <a:rPr lang="en" sz="1000" dirty="0" err="1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tecnologías</a:t>
            </a:r>
            <a:r>
              <a:rPr lang="en" sz="1000" dirty="0">
                <a:solidFill>
                  <a:srgbClr val="434343"/>
                </a:solidFill>
                <a:latin typeface="Helvetica" charset="0"/>
                <a:ea typeface="Helvetica" charset="0"/>
                <a:cs typeface="Helvetica" charset="0"/>
                <a:sym typeface="Montserrat"/>
              </a:rPr>
              <a:t>. </a:t>
            </a:r>
            <a:endParaRPr sz="1000" dirty="0">
              <a:solidFill>
                <a:srgbClr val="434343"/>
              </a:solidFill>
              <a:latin typeface="Helvetica" charset="0"/>
              <a:ea typeface="Helvetica" charset="0"/>
              <a:cs typeface="Helvetica" charset="0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/>
          <p:nvPr/>
        </p:nvSpPr>
        <p:spPr>
          <a:xfrm>
            <a:off x="1038150" y="398997"/>
            <a:ext cx="7421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Descolonización de la IA</a:t>
            </a:r>
            <a:endParaRPr sz="2800" b="1" i="0" u="none" strike="noStrike" cap="non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56"/>
          <p:cNvSpPr/>
          <p:nvPr/>
        </p:nvSpPr>
        <p:spPr>
          <a:xfrm rot="5400000">
            <a:off x="312000" y="166351"/>
            <a:ext cx="308100" cy="932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6"/>
          <p:cNvSpPr txBox="1"/>
          <p:nvPr/>
        </p:nvSpPr>
        <p:spPr>
          <a:xfrm>
            <a:off x="1481250" y="1721375"/>
            <a:ext cx="25077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Descolonización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just" rtl="0">
              <a:lnSpc>
                <a:spcPct val="114166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Territorial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just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en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Estructural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PA Template for Presentations">
  <a:themeElements>
    <a:clrScheme name="Simple Light">
      <a:dk1>
        <a:srgbClr val="00B0F0"/>
      </a:dk1>
      <a:lt1>
        <a:srgbClr val="FFFFFF"/>
      </a:lt1>
      <a:dk2>
        <a:srgbClr val="0E4C65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Macintosh PowerPoint</Application>
  <PresentationFormat>Presentación en pantalla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Helvetica Light</vt:lpstr>
      <vt:lpstr>Montserrat</vt:lpstr>
      <vt:lpstr>Arial</vt:lpstr>
      <vt:lpstr>Montserrat Light</vt:lpstr>
      <vt:lpstr>Helvetica</vt:lpstr>
      <vt:lpstr>Helvetica Neue</vt:lpstr>
      <vt:lpstr>Calibri</vt:lpstr>
      <vt:lpstr>DPA Template for Presentations</vt:lpstr>
      <vt:lpstr>Simple Light</vt:lpstr>
      <vt:lpstr> From data to AI CONGRESO INTERNACIONAL DE DATOS ABIERTOS Y TRANSPARENCIA</vt:lpstr>
      <vt:lpstr>Open data para la IA</vt:lpstr>
      <vt:lpstr>Oportunidades</vt:lpstr>
      <vt:lpstr>Riesgos / Retos</vt:lpstr>
      <vt:lpstr>Open AI</vt:lpstr>
      <vt:lpstr>Presentación de PowerPoint</vt:lpstr>
      <vt:lpstr>Presentación de PowerPoint</vt:lpstr>
      <vt:lpstr>¿Por qué?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From data to AI CONGRESO INTERNACIONAL DE DATOS ABIERTOS Y TRANSPARENCIA</dc:title>
  <cp:lastModifiedBy>Zinnya Del Villar</cp:lastModifiedBy>
  <cp:revision>1</cp:revision>
  <dcterms:modified xsi:type="dcterms:W3CDTF">2022-05-18T11:08:35Z</dcterms:modified>
</cp:coreProperties>
</file>