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Ubuntu"/>
      <p:regular r:id="rId21"/>
      <p:bold r:id="rId22"/>
      <p:italic r:id="rId23"/>
      <p:boldItalic r:id="rId24"/>
    </p:embeddedFont>
    <p:embeddedFont>
      <p:font typeface="Ubuntu Medium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Ubuntu-bold.fntdata"/><Relationship Id="rId21" Type="http://schemas.openxmlformats.org/officeDocument/2006/relationships/font" Target="fonts/Ubuntu-regular.fntdata"/><Relationship Id="rId24" Type="http://schemas.openxmlformats.org/officeDocument/2006/relationships/font" Target="fonts/Ubuntu-boldItalic.fntdata"/><Relationship Id="rId23" Type="http://schemas.openxmlformats.org/officeDocument/2006/relationships/font" Target="fonts/Ubuntu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UbuntuMedium-bold.fntdata"/><Relationship Id="rId25" Type="http://schemas.openxmlformats.org/officeDocument/2006/relationships/font" Target="fonts/UbuntuMedium-regular.fntdata"/><Relationship Id="rId28" Type="http://schemas.openxmlformats.org/officeDocument/2006/relationships/font" Target="fonts/UbuntuMedium-boldItalic.fntdata"/><Relationship Id="rId27" Type="http://schemas.openxmlformats.org/officeDocument/2006/relationships/font" Target="fonts/UbuntuMedium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3a71ae6c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3a71ae6c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1c64fe619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1c64fe619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1c64fe6191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1c64fe6191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1c64fe6191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1c64fe6191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1c64fe6191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1c64fe6191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1c64fe6191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1c64fe6191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9b332d83d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49b332d83d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3a71ae6c9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3a71ae6c9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2c21d2c74f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2c21d2c74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2c21d2c74f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2c21d2c74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9b332d83d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49b332d83d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1c64fe619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1c64fe619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2c21d2c74f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2c21d2c74f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1c64fe6191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1c64fe6191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1c64fe619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1c64fe619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hyperlink" Target="https://twitter.com/jasonhickel/status/1498587298736316418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latin typeface="Ubuntu Medium"/>
                <a:ea typeface="Ubuntu Medium"/>
                <a:cs typeface="Ubuntu Medium"/>
                <a:sym typeface="Ubuntu Medium"/>
              </a:rPr>
              <a:t>Aspectos técnicos y prácticos del desarrollo actual de iniciativas de datos abiertos.</a:t>
            </a:r>
            <a:endParaRPr sz="4400"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latin typeface="Ubuntu"/>
                <a:ea typeface="Ubuntu"/>
                <a:cs typeface="Ubuntu"/>
                <a:sym typeface="Ubuntu"/>
              </a:rPr>
              <a:t>Patricio Del Boca</a:t>
            </a:r>
            <a:endParaRPr i="1" sz="2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latin typeface="Ubuntu"/>
                <a:ea typeface="Ubuntu"/>
                <a:cs typeface="Ubuntu"/>
                <a:sym typeface="Ubuntu"/>
              </a:rPr>
              <a:t>Desarrollador de Software @OKFN y miembro de Open Data Córdoba</a:t>
            </a:r>
            <a:endParaRPr i="1" sz="11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2709400" y="4732550"/>
            <a:ext cx="6434400" cy="41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Ubuntu"/>
                <a:ea typeface="Ubuntu"/>
                <a:cs typeface="Ubuntu"/>
                <a:sym typeface="Ubuntu"/>
              </a:rPr>
              <a:t>Congreso Internacional de Datos Abiertos - Valencia - Mayo 2022</a:t>
            </a:r>
            <a:endParaRPr b="1" sz="14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050" y="459575"/>
            <a:ext cx="5459924" cy="3575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6800" y="1126000"/>
            <a:ext cx="3396861" cy="3243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97150" y="2143212"/>
            <a:ext cx="3068801" cy="3063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200" y="500875"/>
            <a:ext cx="5166825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6775" y="2031600"/>
            <a:ext cx="4645050" cy="248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150" y="488900"/>
            <a:ext cx="5037407" cy="364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4000" y="1242300"/>
            <a:ext cx="4927824" cy="3695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874" y="510863"/>
            <a:ext cx="3117376" cy="412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8050" y="510875"/>
            <a:ext cx="2734573" cy="19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1964300"/>
            <a:ext cx="4029813" cy="240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38" name="Google Shape;138;p26"/>
          <p:cNvSpPr txBox="1"/>
          <p:nvPr/>
        </p:nvSpPr>
        <p:spPr>
          <a:xfrm>
            <a:off x="1594525" y="1925250"/>
            <a:ext cx="56652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Ubuntu Medium"/>
                <a:ea typeface="Ubuntu Medium"/>
                <a:cs typeface="Ubuntu Medium"/>
                <a:sym typeface="Ubuntu Medium"/>
              </a:rPr>
              <a:t>Conclusiones y </a:t>
            </a:r>
            <a:r>
              <a:rPr lang="en" sz="3600">
                <a:solidFill>
                  <a:schemeClr val="dk1"/>
                </a:solidFill>
                <a:latin typeface="Ubuntu Medium"/>
                <a:ea typeface="Ubuntu Medium"/>
                <a:cs typeface="Ubuntu Medium"/>
                <a:sym typeface="Ubuntu Medium"/>
              </a:rPr>
              <a:t>Reflexiones</a:t>
            </a:r>
            <a:endParaRPr sz="3600">
              <a:solidFill>
                <a:schemeClr val="dk1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buntu Medium"/>
                <a:ea typeface="Ubuntu Medium"/>
                <a:cs typeface="Ubuntu Medium"/>
                <a:sym typeface="Ubuntu Medium"/>
              </a:rPr>
              <a:t>Muchas Gracias!</a:t>
            </a:r>
            <a:endParaRPr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144" name="Google Shape;144;p27"/>
          <p:cNvSpPr txBox="1"/>
          <p:nvPr>
            <p:ph idx="4294967295" type="subTitle"/>
          </p:nvPr>
        </p:nvSpPr>
        <p:spPr>
          <a:xfrm>
            <a:off x="311650" y="2834125"/>
            <a:ext cx="8437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i="1" lang="en">
                <a:solidFill>
                  <a:srgbClr val="00ACED"/>
                </a:solidFill>
                <a:latin typeface="Ubuntu Medium"/>
                <a:ea typeface="Ubuntu Medium"/>
                <a:cs typeface="Ubuntu Medium"/>
                <a:sym typeface="Ubuntu Medium"/>
              </a:rPr>
              <a:t>@pdelboca</a:t>
            </a:r>
            <a:endParaRPr i="1">
              <a:solidFill>
                <a:srgbClr val="00ACED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1739400" y="1064925"/>
            <a:ext cx="56652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Ubuntu Medium"/>
                <a:ea typeface="Ubuntu Medium"/>
                <a:cs typeface="Ubuntu Medium"/>
                <a:sym typeface="Ubuntu Medium"/>
              </a:rPr>
              <a:t>Mirada Global</a:t>
            </a:r>
            <a:endParaRPr sz="3600">
              <a:solidFill>
                <a:schemeClr val="dk1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Ubuntu Medium"/>
                <a:ea typeface="Ubuntu Medium"/>
                <a:cs typeface="Ubuntu Medium"/>
                <a:sym typeface="Ubuntu Medium"/>
              </a:rPr>
              <a:t>Aspectos Técnicos</a:t>
            </a:r>
            <a:endParaRPr sz="3600">
              <a:solidFill>
                <a:schemeClr val="dk1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Ubuntu Medium"/>
                <a:ea typeface="Ubuntu Medium"/>
                <a:cs typeface="Ubuntu Medium"/>
                <a:sym typeface="Ubuntu Medium"/>
              </a:rPr>
              <a:t>Aspectos Prácticos</a:t>
            </a:r>
            <a:endParaRPr sz="3600">
              <a:solidFill>
                <a:schemeClr val="dk1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7738" y="881350"/>
            <a:ext cx="5508525" cy="39696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6463500" y="4851000"/>
            <a:ext cx="26805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u="sng">
                <a:solidFill>
                  <a:schemeClr val="hlink"/>
                </a:solidFill>
                <a:hlinkClick r:id="rId4"/>
              </a:rPr>
              <a:t>https://twitter.com/jasonhickel/status/1498587298736316418/</a:t>
            </a:r>
            <a:endParaRPr sz="700"/>
          </a:p>
        </p:txBody>
      </p:sp>
      <p:sp>
        <p:nvSpPr>
          <p:cNvPr id="69" name="Google Shape;69;p15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70" name="Google Shape;70;p15"/>
          <p:cNvSpPr txBox="1"/>
          <p:nvPr>
            <p:ph idx="4294967295" type="title"/>
          </p:nvPr>
        </p:nvSpPr>
        <p:spPr>
          <a:xfrm>
            <a:off x="2826900" y="243250"/>
            <a:ext cx="3490200" cy="63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buntu Medium"/>
                <a:ea typeface="Ubuntu Medium"/>
                <a:cs typeface="Ubuntu Medium"/>
                <a:sym typeface="Ubuntu Medium"/>
              </a:rPr>
              <a:t>“desarrollo actual”</a:t>
            </a:r>
            <a:endParaRPr i="1"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76" name="Google Shape;76;p16"/>
          <p:cNvSpPr txBox="1"/>
          <p:nvPr/>
        </p:nvSpPr>
        <p:spPr>
          <a:xfrm>
            <a:off x="1739400" y="2202300"/>
            <a:ext cx="5665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Ubuntu Medium"/>
                <a:ea typeface="Ubuntu Medium"/>
                <a:cs typeface="Ubuntu Medium"/>
                <a:sym typeface="Ubuntu Medium"/>
              </a:rPr>
              <a:t>Aspectos Técnicos</a:t>
            </a:r>
            <a:endParaRPr sz="3600">
              <a:solidFill>
                <a:schemeClr val="dk1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391200"/>
            <a:ext cx="8520600" cy="406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buntu Medium"/>
                <a:ea typeface="Ubuntu Medium"/>
                <a:cs typeface="Ubuntu Medium"/>
                <a:sym typeface="Ubuntu Medium"/>
              </a:rPr>
              <a:t>Aspectos Técnicos</a:t>
            </a:r>
            <a:endParaRPr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La tecnología está y existe. No hay grandes desafíos per-se.</a:t>
            </a:r>
            <a:endParaRPr i="1"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No contamos con herramientas simples para pequeños gobiernos/organizaciones.</a:t>
            </a:r>
            <a:endParaRPr i="1"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¿Monitoreo de la veracidad de los datos? ¿archivo histórico?</a:t>
            </a:r>
            <a:endParaRPr i="1"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i="1"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11700" y="1550250"/>
            <a:ext cx="8520600" cy="20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“...es un </a:t>
            </a:r>
            <a:r>
              <a:rPr i="1" lang="en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desafío</a:t>
            </a:r>
            <a:r>
              <a:rPr i="1" lang="en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 enorme convertir en datos las </a:t>
            </a:r>
            <a:r>
              <a:rPr i="1" lang="en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dinámicas</a:t>
            </a:r>
            <a:r>
              <a:rPr i="1" lang="en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 sociales que se ejecutan en cada uno de los proyectos.” </a:t>
            </a:r>
            <a:endParaRPr i="1"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Alguien, ayer.</a:t>
            </a:r>
            <a:endParaRPr b="1"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i="1"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92" name="Google Shape;92;p19"/>
          <p:cNvSpPr txBox="1"/>
          <p:nvPr/>
        </p:nvSpPr>
        <p:spPr>
          <a:xfrm>
            <a:off x="1739400" y="2202300"/>
            <a:ext cx="5665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Ubuntu Medium"/>
                <a:ea typeface="Ubuntu Medium"/>
                <a:cs typeface="Ubuntu Medium"/>
                <a:sym typeface="Ubuntu Medium"/>
              </a:rPr>
              <a:t>Aspectos Prácticos</a:t>
            </a:r>
            <a:endParaRPr sz="3600">
              <a:solidFill>
                <a:schemeClr val="dk1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98" name="Google Shape;98;p20"/>
          <p:cNvSpPr txBox="1"/>
          <p:nvPr/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strike="sngStrike">
                <a:solidFill>
                  <a:srgbClr val="000000"/>
                </a:solidFill>
                <a:latin typeface="Ubuntu Medium"/>
                <a:ea typeface="Ubuntu Medium"/>
                <a:cs typeface="Ubuntu Medium"/>
                <a:sym typeface="Ubuntu Medium"/>
              </a:rPr>
              <a:t>Aspectos </a:t>
            </a:r>
            <a:r>
              <a:rPr lang="en" sz="3600" strike="sngStrike">
                <a:latin typeface="Ubuntu Medium"/>
                <a:ea typeface="Ubuntu Medium"/>
                <a:cs typeface="Ubuntu Medium"/>
                <a:sym typeface="Ubuntu Medium"/>
              </a:rPr>
              <a:t>Prácticos</a:t>
            </a:r>
            <a:endParaRPr sz="3600" strike="sngStrike">
              <a:solidFill>
                <a:srgbClr val="000000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Open Data desde las trincheras…</a:t>
            </a:r>
            <a:endParaRPr i="1"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104" name="Google Shape;10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522" y="559572"/>
            <a:ext cx="4106624" cy="2743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8700" y="957757"/>
            <a:ext cx="4000000" cy="2643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20600" y="1499825"/>
            <a:ext cx="2304725" cy="3542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