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0" r:id="rId3"/>
    <p:sldId id="330" r:id="rId4"/>
    <p:sldId id="256" r:id="rId5"/>
    <p:sldId id="257" r:id="rId6"/>
    <p:sldId id="258" r:id="rId7"/>
    <p:sldId id="270" r:id="rId8"/>
    <p:sldId id="272" r:id="rId9"/>
    <p:sldId id="271" r:id="rId10"/>
    <p:sldId id="268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3" autoAdjust="0"/>
  </p:normalViewPr>
  <p:slideViewPr>
    <p:cSldViewPr>
      <p:cViewPr varScale="1">
        <p:scale>
          <a:sx n="92" d="100"/>
          <a:sy n="92" d="100"/>
        </p:scale>
        <p:origin x="494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0770E-BBC5-44B9-A7C1-85B8DA590882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864A6-DF84-4454-98E9-FBF9655F830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291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B8793-606A-41AE-A3C6-2743196A3D6E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139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0060-8E26-437A-B36A-A631B3895DDE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B455-FD7E-42D6-8E92-935CEFE71EB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433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0060-8E26-437A-B36A-A631B3895DDE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B455-FD7E-42D6-8E92-935CEFE71EB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354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0060-8E26-437A-B36A-A631B3895DDE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B455-FD7E-42D6-8E92-935CEFE71EB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1963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95288" y="477837"/>
            <a:ext cx="8291512" cy="53387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24200" y="6583363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AT"/>
              <a:t>www.donau-uni.ac.at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629400" y="6583363"/>
            <a:ext cx="1474788" cy="1968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81AE6A0-48A6-47C2-97CF-D519E967624E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81960"/>
            <a:ext cx="789816" cy="1706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25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4F655-3980-4769-A0D9-6A6CA9EB66B0}" type="datetimeFigureOut">
              <a:rPr lang="de-AT"/>
              <a:pPr>
                <a:defRPr/>
              </a:pPr>
              <a:t>17.05.2022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BA153-C198-4239-B4AA-FEBD05710C3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8134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25868-C8D3-46A1-9E9B-59E0D3D28E4D}" type="datetimeFigureOut">
              <a:rPr lang="de-AT"/>
              <a:pPr>
                <a:defRPr/>
              </a:pPr>
              <a:t>17.05.2022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3235-AE78-42F5-88F9-E3169AB0240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3865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6043-F8CA-4843-A8B0-EEDE9FAF5C83}" type="datetimeFigureOut">
              <a:rPr lang="de-AT"/>
              <a:pPr>
                <a:defRPr/>
              </a:pPr>
              <a:t>17.05.2022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0DF7B-93C9-45C3-9E55-EA5B9231BE5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525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7FB7-E2D0-4690-9EB9-C5F4F53224F2}" type="datetimeFigureOut">
              <a:rPr lang="de-AT"/>
              <a:pPr>
                <a:defRPr/>
              </a:pPr>
              <a:t>17.05.2022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C0CB-1C89-4478-9E7A-FDBF88CC9D5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1229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4F3F-860C-4D1C-B852-DA3D79F410EC}" type="datetimeFigureOut">
              <a:rPr lang="de-AT"/>
              <a:pPr>
                <a:defRPr/>
              </a:pPr>
              <a:t>17.05.2022</a:t>
            </a:fld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F71BC-4AB7-40F2-B1AF-91CD43624D3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1595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051E1-60C3-48B2-A18C-4193F7C23260}" type="datetimeFigureOut">
              <a:rPr lang="de-AT"/>
              <a:pPr>
                <a:defRPr/>
              </a:pPr>
              <a:t>17.05.2022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99AD-D26D-4658-A263-0A15EA50756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9990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B4B9-007A-4A35-909C-ED32AD300FCD}" type="datetimeFigureOut">
              <a:rPr lang="de-AT"/>
              <a:pPr>
                <a:defRPr/>
              </a:pPr>
              <a:t>17.05.2022</a:t>
            </a:fld>
            <a:endParaRPr lang="de-AT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1F0AC-1ED3-4095-8060-6C8E7CD6245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179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0060-8E26-437A-B36A-A631B3895DDE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B455-FD7E-42D6-8E92-935CEFE71EB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6234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AD280-D311-4576-88BA-3018F073248F}" type="datetimeFigureOut">
              <a:rPr lang="de-AT"/>
              <a:pPr>
                <a:defRPr/>
              </a:pPr>
              <a:t>17.05.2022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0C152-0A43-4347-92FA-6F5B9AA7207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9634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EDFF3-8DBA-499E-A83C-B6245AA77431}" type="datetimeFigureOut">
              <a:rPr lang="de-AT"/>
              <a:pPr>
                <a:defRPr/>
              </a:pPr>
              <a:t>17.05.2022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F6BB2-2EAB-46E8-BE00-736FDBDA2F1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2261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69A2B-B66A-4BD6-AB3F-3B096FC3E3FB}" type="datetimeFigureOut">
              <a:rPr lang="de-AT"/>
              <a:pPr>
                <a:defRPr/>
              </a:pPr>
              <a:t>17.05.2022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ABD1-3FFB-4940-BF0C-AD373AFE692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2898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9EAD5-705E-4E27-B433-CBF177D5CB98}" type="datetimeFigureOut">
              <a:rPr lang="de-AT"/>
              <a:pPr>
                <a:defRPr/>
              </a:pPr>
              <a:t>17.05.2022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338E8-936A-46F3-A5B0-AAB6E957A18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8945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95288" y="477837"/>
            <a:ext cx="8291512" cy="53387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24200" y="6583363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AT"/>
              <a:t>www.donau-uni.ac.at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629400" y="6583363"/>
            <a:ext cx="1474788" cy="1968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81AE6A0-48A6-47C2-97CF-D519E967624E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81960"/>
            <a:ext cx="789816" cy="1706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12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0060-8E26-437A-B36A-A631B3895DDE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B455-FD7E-42D6-8E92-935CEFE71EB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288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0060-8E26-437A-B36A-A631B3895DDE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B455-FD7E-42D6-8E92-935CEFE71EB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603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0060-8E26-437A-B36A-A631B3895DDE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B455-FD7E-42D6-8E92-935CEFE71EB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457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0060-8E26-437A-B36A-A631B3895DDE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B455-FD7E-42D6-8E92-935CEFE71EB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298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0060-8E26-437A-B36A-A631B3895DDE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B455-FD7E-42D6-8E92-935CEFE71EB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254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0060-8E26-437A-B36A-A631B3895DDE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B455-FD7E-42D6-8E92-935CEFE71EB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306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0060-8E26-437A-B36A-A631B3895DDE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B455-FD7E-42D6-8E92-935CEFE71EB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796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C0060-8E26-437A-B36A-A631B3895DDE}" type="datetimeFigureOut">
              <a:rPr lang="de-AT" smtClean="0"/>
              <a:t>17.05.2022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4B455-FD7E-42D6-8E92-935CEFE71EB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824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AT" alt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629834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AT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AEA8EC-33C4-4252-A176-06147CAF67B6}" type="datetimeFigureOut">
              <a:rPr lang="de-AT"/>
              <a:pPr>
                <a:defRPr/>
              </a:pPr>
              <a:t>17.05.2022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A9C28C-8E48-4ACB-A8CF-5631292F06E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pic>
        <p:nvPicPr>
          <p:cNvPr id="1032" name="Grafik 9" descr="Confare Logo Weiss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6" y="6309784"/>
            <a:ext cx="1370013" cy="54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E5A4017-CD4F-4736-A75D-4A532E30A3D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9" y="232388"/>
            <a:ext cx="836563" cy="18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3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CF3B52C-F1CD-4A17-A3D6-57E4955E5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49" y="188640"/>
            <a:ext cx="9175948" cy="51435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5E75A048-D759-492E-83C0-D8567A4FAE8A}"/>
              </a:ext>
            </a:extLst>
          </p:cNvPr>
          <p:cNvSpPr/>
          <p:nvPr/>
        </p:nvSpPr>
        <p:spPr>
          <a:xfrm>
            <a:off x="863588" y="2151720"/>
            <a:ext cx="7416824" cy="324036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85800" y="2455864"/>
            <a:ext cx="7772400" cy="1101725"/>
          </a:xfrm>
        </p:spPr>
        <p:txBody>
          <a:bodyPr/>
          <a:lstStyle/>
          <a:p>
            <a:r>
              <a:rPr lang="de-AT" altLang="de-DE" sz="4800" b="1" dirty="0"/>
              <a:t>Models in </a:t>
            </a:r>
            <a:r>
              <a:rPr lang="de-AT" altLang="de-DE" sz="4800" b="1" dirty="0" err="1"/>
              <a:t>business</a:t>
            </a:r>
            <a:r>
              <a:rPr lang="de-AT" altLang="de-DE" sz="4800" b="1" dirty="0"/>
              <a:t> </a:t>
            </a:r>
            <a:r>
              <a:rPr lang="de-AT" altLang="de-DE" sz="4800" b="1" dirty="0" err="1"/>
              <a:t>innovation</a:t>
            </a:r>
            <a:endParaRPr lang="de-AT" altLang="de-DE" sz="48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771900"/>
            <a:ext cx="6400800" cy="1314450"/>
          </a:xfrm>
        </p:spPr>
        <p:txBody>
          <a:bodyPr/>
          <a:lstStyle/>
          <a:p>
            <a:pPr>
              <a:defRPr/>
            </a:pPr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Dr. Josef Herget</a:t>
            </a:r>
          </a:p>
          <a:p>
            <a:pPr>
              <a:defRPr/>
            </a:pPr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Excellence Institute – Research &amp; Solutions</a:t>
            </a:r>
          </a:p>
          <a:p>
            <a:pPr>
              <a:defRPr/>
            </a:pPr>
            <a:r>
              <a:rPr lang="de-A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Vienna - Austria</a:t>
            </a:r>
          </a:p>
        </p:txBody>
      </p:sp>
    </p:spTree>
    <p:extLst>
      <p:ext uri="{BB962C8B-B14F-4D97-AF65-F5344CB8AC3E}">
        <p14:creationId xmlns:p14="http://schemas.microsoft.com/office/powerpoint/2010/main" val="109269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3"/>
          <p:cNvSpPr>
            <a:spLocks noGrp="1"/>
          </p:cNvSpPr>
          <p:nvPr>
            <p:ph type="title"/>
          </p:nvPr>
        </p:nvSpPr>
        <p:spPr>
          <a:xfrm>
            <a:off x="556286" y="1117315"/>
            <a:ext cx="7089291" cy="857250"/>
          </a:xfrm>
        </p:spPr>
        <p:txBody>
          <a:bodyPr>
            <a:noAutofit/>
          </a:bodyPr>
          <a:lstStyle/>
          <a:p>
            <a:pPr algn="l"/>
            <a:r>
              <a:rPr lang="en-US" sz="3000" dirty="0"/>
              <a:t>Roadmap into Digital Economy and Society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47235" y="2268231"/>
            <a:ext cx="10090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1950</a:t>
            </a:r>
            <a:endParaRPr lang="en-US" sz="15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932709" y="2256905"/>
            <a:ext cx="9896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1980</a:t>
            </a:r>
            <a:endParaRPr lang="en-US" sz="15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502145" y="2244012"/>
            <a:ext cx="10090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036234" y="2244012"/>
            <a:ext cx="10090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n-US" sz="15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flipV="1">
            <a:off x="840334" y="2590888"/>
            <a:ext cx="1426271" cy="431537"/>
            <a:chOff x="1293812" y="5943600"/>
            <a:chExt cx="1752600" cy="4572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293812" y="5943600"/>
              <a:ext cx="0" cy="457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1488545" y="6172200"/>
              <a:ext cx="1557867" cy="228600"/>
              <a:chOff x="1488545" y="5791200"/>
              <a:chExt cx="1557867" cy="6096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1488545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683278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878011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072744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2267477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2462210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656943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851676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046412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 flipV="1">
            <a:off x="2390629" y="2590888"/>
            <a:ext cx="1426271" cy="431537"/>
            <a:chOff x="1293812" y="5943600"/>
            <a:chExt cx="1752600" cy="45720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1293812" y="5943600"/>
              <a:ext cx="0" cy="457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1488545" y="6172200"/>
              <a:ext cx="1557867" cy="228600"/>
              <a:chOff x="1488545" y="5791200"/>
              <a:chExt cx="1557867" cy="609600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1488545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683278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878011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2072744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267477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462210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656943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851676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3046412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/>
          <p:nvPr/>
        </p:nvGrpSpPr>
        <p:grpSpPr>
          <a:xfrm flipV="1">
            <a:off x="4002934" y="2590888"/>
            <a:ext cx="1426271" cy="431537"/>
            <a:chOff x="1293812" y="5943600"/>
            <a:chExt cx="1752600" cy="45720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293812" y="5943600"/>
              <a:ext cx="0" cy="457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1488545" y="6172200"/>
              <a:ext cx="1557867" cy="228600"/>
              <a:chOff x="1488545" y="5791200"/>
              <a:chExt cx="1557867" cy="6096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1488545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683278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878011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072744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267477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462210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656943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851676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046412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/>
          <p:cNvGrpSpPr/>
          <p:nvPr/>
        </p:nvGrpSpPr>
        <p:grpSpPr>
          <a:xfrm flipV="1">
            <a:off x="5553228" y="2590888"/>
            <a:ext cx="1426271" cy="431537"/>
            <a:chOff x="1293812" y="5943600"/>
            <a:chExt cx="1752600" cy="4572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293812" y="5943600"/>
              <a:ext cx="0" cy="457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1488545" y="6172200"/>
              <a:ext cx="1557867" cy="228600"/>
              <a:chOff x="1488545" y="5791200"/>
              <a:chExt cx="1557867" cy="6096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488545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683278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878011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072744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267477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462210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656943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2851676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3046412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5" name="Straight Connector 34"/>
          <p:cNvCxnSpPr/>
          <p:nvPr/>
        </p:nvCxnSpPr>
        <p:spPr>
          <a:xfrm flipV="1">
            <a:off x="7141055" y="2590888"/>
            <a:ext cx="0" cy="4315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840335" y="3139403"/>
            <a:ext cx="0" cy="24842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393226" y="3139403"/>
            <a:ext cx="0" cy="24842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4001657" y="3139403"/>
            <a:ext cx="0" cy="24842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5552178" y="3139403"/>
            <a:ext cx="0" cy="24842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7141055" y="3139403"/>
            <a:ext cx="0" cy="24842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881722" y="4262457"/>
            <a:ext cx="163426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IT automated processes</a:t>
            </a:r>
            <a:endParaRPr lang="es-UY" sz="1575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62083" y="3943568"/>
            <a:ext cx="155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1950 – 1980 </a:t>
            </a:r>
          </a:p>
        </p:txBody>
      </p:sp>
      <p:sp>
        <p:nvSpPr>
          <p:cNvPr id="109" name="TextBox 25"/>
          <p:cNvSpPr txBox="1"/>
          <p:nvPr/>
        </p:nvSpPr>
        <p:spPr>
          <a:xfrm>
            <a:off x="881722" y="4810449"/>
            <a:ext cx="150890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Big - IT, Mass Data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Goal: Efficiency</a:t>
            </a:r>
            <a:endParaRPr lang="es-UY" sz="13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Grafik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0" y="3117692"/>
            <a:ext cx="1406051" cy="709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33" y="3117692"/>
            <a:ext cx="1405179" cy="709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Grafik 2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77" y="3117692"/>
            <a:ext cx="1405179" cy="709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Grafik 2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26" y="3117691"/>
            <a:ext cx="1405179" cy="709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9" name="TextBox 28"/>
          <p:cNvSpPr txBox="1"/>
          <p:nvPr/>
        </p:nvSpPr>
        <p:spPr>
          <a:xfrm>
            <a:off x="2459934" y="4260268"/>
            <a:ext cx="148082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1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z="1575" dirty="0"/>
              <a:t>IT enables new processes</a:t>
            </a:r>
            <a:endParaRPr lang="es-UY" sz="1575" dirty="0"/>
          </a:p>
        </p:txBody>
      </p:sp>
      <p:sp>
        <p:nvSpPr>
          <p:cNvPr id="120" name="TextBox 29"/>
          <p:cNvSpPr txBox="1"/>
          <p:nvPr/>
        </p:nvSpPr>
        <p:spPr>
          <a:xfrm>
            <a:off x="2503333" y="4810448"/>
            <a:ext cx="149832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everywhere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Productivity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Effectivity</a:t>
            </a:r>
            <a:endParaRPr lang="es-UY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03"/>
          <p:cNvSpPr txBox="1"/>
          <p:nvPr/>
        </p:nvSpPr>
        <p:spPr>
          <a:xfrm>
            <a:off x="2400092" y="3921109"/>
            <a:ext cx="146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1980 – 2000 </a:t>
            </a:r>
          </a:p>
        </p:txBody>
      </p:sp>
      <p:sp>
        <p:nvSpPr>
          <p:cNvPr id="122" name="TextBox 31"/>
          <p:cNvSpPr txBox="1"/>
          <p:nvPr/>
        </p:nvSpPr>
        <p:spPr>
          <a:xfrm>
            <a:off x="4072352" y="4240811"/>
            <a:ext cx="151818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1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z="1575" dirty="0"/>
              <a:t>IT changes Interactions</a:t>
            </a:r>
            <a:endParaRPr lang="es-UY" sz="1575" dirty="0"/>
          </a:p>
        </p:txBody>
      </p:sp>
      <p:sp>
        <p:nvSpPr>
          <p:cNvPr id="123" name="TextBox 32"/>
          <p:cNvSpPr txBox="1"/>
          <p:nvPr/>
        </p:nvSpPr>
        <p:spPr>
          <a:xfrm>
            <a:off x="4076547" y="4810447"/>
            <a:ext cx="1489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 dirty="0"/>
              <a:t>Internet</a:t>
            </a:r>
          </a:p>
          <a:p>
            <a:endParaRPr lang="en-US" sz="1200" dirty="0"/>
          </a:p>
          <a:p>
            <a:r>
              <a:rPr lang="en-US" sz="1200" dirty="0"/>
              <a:t>Goal: Change of Business Models</a:t>
            </a:r>
            <a:endParaRPr lang="es-UY" sz="1200" dirty="0"/>
          </a:p>
        </p:txBody>
      </p:sp>
      <p:sp>
        <p:nvSpPr>
          <p:cNvPr id="124" name="TextBox 103"/>
          <p:cNvSpPr txBox="1"/>
          <p:nvPr/>
        </p:nvSpPr>
        <p:spPr>
          <a:xfrm>
            <a:off x="4014316" y="3913181"/>
            <a:ext cx="148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2000 – 2010 </a:t>
            </a:r>
          </a:p>
        </p:txBody>
      </p:sp>
      <p:sp>
        <p:nvSpPr>
          <p:cNvPr id="125" name="TextBox 103"/>
          <p:cNvSpPr txBox="1"/>
          <p:nvPr/>
        </p:nvSpPr>
        <p:spPr>
          <a:xfrm>
            <a:off x="5487325" y="3913181"/>
            <a:ext cx="153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2010 – 2020  </a:t>
            </a:r>
          </a:p>
        </p:txBody>
      </p:sp>
      <p:sp>
        <p:nvSpPr>
          <p:cNvPr id="126" name="TextBox 34"/>
          <p:cNvSpPr txBox="1"/>
          <p:nvPr/>
        </p:nvSpPr>
        <p:spPr>
          <a:xfrm>
            <a:off x="5583503" y="4255001"/>
            <a:ext cx="15405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1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z="1575" dirty="0"/>
              <a:t>IT changes markets</a:t>
            </a:r>
            <a:endParaRPr lang="es-UY" sz="1575" dirty="0"/>
          </a:p>
        </p:txBody>
      </p:sp>
      <p:sp>
        <p:nvSpPr>
          <p:cNvPr id="127" name="TextBox 35"/>
          <p:cNvSpPr txBox="1"/>
          <p:nvPr/>
        </p:nvSpPr>
        <p:spPr>
          <a:xfrm>
            <a:off x="5583503" y="4810448"/>
            <a:ext cx="1617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 dirty="0"/>
              <a:t>Mobile, Cloud, Social, Big Data, IOT</a:t>
            </a:r>
          </a:p>
          <a:p>
            <a:r>
              <a:rPr lang="en-US" sz="1200" dirty="0"/>
              <a:t>Goal: Disruption, new Business Models</a:t>
            </a:r>
          </a:p>
        </p:txBody>
      </p:sp>
      <p:grpSp>
        <p:nvGrpSpPr>
          <p:cNvPr id="93" name="Group 7">
            <a:extLst>
              <a:ext uri="{FF2B5EF4-FFF2-40B4-BE49-F238E27FC236}">
                <a16:creationId xmlns:a16="http://schemas.microsoft.com/office/drawing/2014/main" id="{EF50B0F4-E1C3-4DAE-9040-115F696C3DB7}"/>
              </a:ext>
            </a:extLst>
          </p:cNvPr>
          <p:cNvGrpSpPr/>
          <p:nvPr/>
        </p:nvGrpSpPr>
        <p:grpSpPr>
          <a:xfrm flipV="1">
            <a:off x="7144136" y="2590888"/>
            <a:ext cx="1426271" cy="431537"/>
            <a:chOff x="1293812" y="5943600"/>
            <a:chExt cx="1752600" cy="457200"/>
          </a:xfrm>
        </p:grpSpPr>
        <p:cxnSp>
          <p:nvCxnSpPr>
            <p:cNvPr id="95" name="Straight Connector 45">
              <a:extLst>
                <a:ext uri="{FF2B5EF4-FFF2-40B4-BE49-F238E27FC236}">
                  <a16:creationId xmlns:a16="http://schemas.microsoft.com/office/drawing/2014/main" id="{9D4C9362-4DCF-42C8-B74D-57B343466B46}"/>
                </a:ext>
              </a:extLst>
            </p:cNvPr>
            <p:cNvCxnSpPr/>
            <p:nvPr/>
          </p:nvCxnSpPr>
          <p:spPr>
            <a:xfrm>
              <a:off x="1293812" y="5943600"/>
              <a:ext cx="0" cy="457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46">
              <a:extLst>
                <a:ext uri="{FF2B5EF4-FFF2-40B4-BE49-F238E27FC236}">
                  <a16:creationId xmlns:a16="http://schemas.microsoft.com/office/drawing/2014/main" id="{7605A216-14EB-4AFC-81CB-F19CB447311A}"/>
                </a:ext>
              </a:extLst>
            </p:cNvPr>
            <p:cNvGrpSpPr/>
            <p:nvPr/>
          </p:nvGrpSpPr>
          <p:grpSpPr>
            <a:xfrm>
              <a:off x="1488545" y="6172200"/>
              <a:ext cx="1557867" cy="228600"/>
              <a:chOff x="1488545" y="5791200"/>
              <a:chExt cx="1557867" cy="609600"/>
            </a:xfrm>
          </p:grpSpPr>
          <p:cxnSp>
            <p:nvCxnSpPr>
              <p:cNvPr id="102" name="Straight Connector 47">
                <a:extLst>
                  <a:ext uri="{FF2B5EF4-FFF2-40B4-BE49-F238E27FC236}">
                    <a16:creationId xmlns:a16="http://schemas.microsoft.com/office/drawing/2014/main" id="{8761074C-F312-4062-800B-A2E4CC8814CD}"/>
                  </a:ext>
                </a:extLst>
              </p:cNvPr>
              <p:cNvCxnSpPr/>
              <p:nvPr/>
            </p:nvCxnSpPr>
            <p:spPr>
              <a:xfrm>
                <a:off x="1488545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48">
                <a:extLst>
                  <a:ext uri="{FF2B5EF4-FFF2-40B4-BE49-F238E27FC236}">
                    <a16:creationId xmlns:a16="http://schemas.microsoft.com/office/drawing/2014/main" id="{4F61BA0E-6889-48B4-84A4-5FAAB933DCA9}"/>
                  </a:ext>
                </a:extLst>
              </p:cNvPr>
              <p:cNvCxnSpPr/>
              <p:nvPr/>
            </p:nvCxnSpPr>
            <p:spPr>
              <a:xfrm>
                <a:off x="1683278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49">
                <a:extLst>
                  <a:ext uri="{FF2B5EF4-FFF2-40B4-BE49-F238E27FC236}">
                    <a16:creationId xmlns:a16="http://schemas.microsoft.com/office/drawing/2014/main" id="{95BF8856-9A1C-405D-AD4D-10D07BD8797B}"/>
                  </a:ext>
                </a:extLst>
              </p:cNvPr>
              <p:cNvCxnSpPr/>
              <p:nvPr/>
            </p:nvCxnSpPr>
            <p:spPr>
              <a:xfrm>
                <a:off x="1878011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50">
                <a:extLst>
                  <a:ext uri="{FF2B5EF4-FFF2-40B4-BE49-F238E27FC236}">
                    <a16:creationId xmlns:a16="http://schemas.microsoft.com/office/drawing/2014/main" id="{3653A7CF-F827-4DDE-B538-CA9480AEA482}"/>
                  </a:ext>
                </a:extLst>
              </p:cNvPr>
              <p:cNvCxnSpPr/>
              <p:nvPr/>
            </p:nvCxnSpPr>
            <p:spPr>
              <a:xfrm>
                <a:off x="2072744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51">
                <a:extLst>
                  <a:ext uri="{FF2B5EF4-FFF2-40B4-BE49-F238E27FC236}">
                    <a16:creationId xmlns:a16="http://schemas.microsoft.com/office/drawing/2014/main" id="{92D6DDDB-1022-4F88-879A-BC779A53F11B}"/>
                  </a:ext>
                </a:extLst>
              </p:cNvPr>
              <p:cNvCxnSpPr/>
              <p:nvPr/>
            </p:nvCxnSpPr>
            <p:spPr>
              <a:xfrm>
                <a:off x="2267477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52">
                <a:extLst>
                  <a:ext uri="{FF2B5EF4-FFF2-40B4-BE49-F238E27FC236}">
                    <a16:creationId xmlns:a16="http://schemas.microsoft.com/office/drawing/2014/main" id="{7F85E85F-37CD-4640-AAB6-68417287D05D}"/>
                  </a:ext>
                </a:extLst>
              </p:cNvPr>
              <p:cNvCxnSpPr/>
              <p:nvPr/>
            </p:nvCxnSpPr>
            <p:spPr>
              <a:xfrm>
                <a:off x="2462210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53">
                <a:extLst>
                  <a:ext uri="{FF2B5EF4-FFF2-40B4-BE49-F238E27FC236}">
                    <a16:creationId xmlns:a16="http://schemas.microsoft.com/office/drawing/2014/main" id="{2444B666-6D57-41D4-87E3-77707D361CCC}"/>
                  </a:ext>
                </a:extLst>
              </p:cNvPr>
              <p:cNvCxnSpPr/>
              <p:nvPr/>
            </p:nvCxnSpPr>
            <p:spPr>
              <a:xfrm>
                <a:off x="2656943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54">
                <a:extLst>
                  <a:ext uri="{FF2B5EF4-FFF2-40B4-BE49-F238E27FC236}">
                    <a16:creationId xmlns:a16="http://schemas.microsoft.com/office/drawing/2014/main" id="{AE65F604-2623-4970-9951-9F97E61651F8}"/>
                  </a:ext>
                </a:extLst>
              </p:cNvPr>
              <p:cNvCxnSpPr/>
              <p:nvPr/>
            </p:nvCxnSpPr>
            <p:spPr>
              <a:xfrm>
                <a:off x="2851676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55">
                <a:extLst>
                  <a:ext uri="{FF2B5EF4-FFF2-40B4-BE49-F238E27FC236}">
                    <a16:creationId xmlns:a16="http://schemas.microsoft.com/office/drawing/2014/main" id="{F8520219-5ACD-49F0-AE50-A056D518F680}"/>
                  </a:ext>
                </a:extLst>
              </p:cNvPr>
              <p:cNvCxnSpPr/>
              <p:nvPr/>
            </p:nvCxnSpPr>
            <p:spPr>
              <a:xfrm>
                <a:off x="3046412" y="5791200"/>
                <a:ext cx="0" cy="609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5" name="TextBox 93">
            <a:extLst>
              <a:ext uri="{FF2B5EF4-FFF2-40B4-BE49-F238E27FC236}">
                <a16:creationId xmlns:a16="http://schemas.microsoft.com/office/drawing/2014/main" id="{CC23BF38-D4D0-4171-83A1-5AA84BB15B5F}"/>
              </a:ext>
            </a:extLst>
          </p:cNvPr>
          <p:cNvSpPr txBox="1"/>
          <p:nvPr/>
        </p:nvSpPr>
        <p:spPr>
          <a:xfrm>
            <a:off x="6636533" y="2263957"/>
            <a:ext cx="10090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15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03">
            <a:extLst>
              <a:ext uri="{FF2B5EF4-FFF2-40B4-BE49-F238E27FC236}">
                <a16:creationId xmlns:a16="http://schemas.microsoft.com/office/drawing/2014/main" id="{217C13A1-3B25-4025-86B7-6EB617955B59}"/>
              </a:ext>
            </a:extLst>
          </p:cNvPr>
          <p:cNvSpPr txBox="1"/>
          <p:nvPr/>
        </p:nvSpPr>
        <p:spPr>
          <a:xfrm>
            <a:off x="7155408" y="3921109"/>
            <a:ext cx="143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2020 –   </a:t>
            </a:r>
          </a:p>
        </p:txBody>
      </p:sp>
      <p:sp>
        <p:nvSpPr>
          <p:cNvPr id="117" name="TextBox 34">
            <a:extLst>
              <a:ext uri="{FF2B5EF4-FFF2-40B4-BE49-F238E27FC236}">
                <a16:creationId xmlns:a16="http://schemas.microsoft.com/office/drawing/2014/main" id="{953B18AE-405F-4B7D-8FD2-157B0A647692}"/>
              </a:ext>
            </a:extLst>
          </p:cNvPr>
          <p:cNvSpPr txBox="1"/>
          <p:nvPr/>
        </p:nvSpPr>
        <p:spPr>
          <a:xfrm>
            <a:off x="7132651" y="4268448"/>
            <a:ext cx="15405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1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z="1575" dirty="0"/>
              <a:t>IT is market and living sphere</a:t>
            </a:r>
            <a:endParaRPr lang="es-UY" sz="1575" dirty="0"/>
          </a:p>
        </p:txBody>
      </p:sp>
      <p:sp>
        <p:nvSpPr>
          <p:cNvPr id="118" name="TextBox 32">
            <a:extLst>
              <a:ext uri="{FF2B5EF4-FFF2-40B4-BE49-F238E27FC236}">
                <a16:creationId xmlns:a16="http://schemas.microsoft.com/office/drawing/2014/main" id="{B03D83FB-9BF1-448D-BC2F-9E95696AEB5E}"/>
              </a:ext>
            </a:extLst>
          </p:cNvPr>
          <p:cNvSpPr txBox="1"/>
          <p:nvPr/>
        </p:nvSpPr>
        <p:spPr>
          <a:xfrm>
            <a:off x="7149458" y="4810447"/>
            <a:ext cx="1489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 dirty="0" err="1"/>
              <a:t>Digitalisiation</a:t>
            </a:r>
            <a:r>
              <a:rPr lang="en-US" sz="1200" dirty="0"/>
              <a:t>, AI,  Augmented Reality</a:t>
            </a:r>
          </a:p>
          <a:p>
            <a:r>
              <a:rPr lang="en-US" sz="1200" dirty="0"/>
              <a:t>Goal: Creation of New Realities</a:t>
            </a:r>
            <a:endParaRPr lang="es-UY" sz="12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529AEA5-32BE-444F-AA75-E6AD63AA196A}"/>
              </a:ext>
            </a:extLst>
          </p:cNvPr>
          <p:cNvSpPr/>
          <p:nvPr/>
        </p:nvSpPr>
        <p:spPr>
          <a:xfrm>
            <a:off x="7215423" y="3117691"/>
            <a:ext cx="1404000" cy="710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3B7AD18-20F7-4E48-A1AA-3C5656BD0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26" y="3130469"/>
            <a:ext cx="1371600" cy="67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3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de-DE" sz="4800" dirty="0"/>
              <a:t>4 </a:t>
            </a:r>
            <a:r>
              <a:rPr lang="de-DE" sz="4800" dirty="0" err="1"/>
              <a:t>Generic</a:t>
            </a:r>
            <a:r>
              <a:rPr lang="de-DE" sz="4800" dirty="0"/>
              <a:t> </a:t>
            </a:r>
            <a:r>
              <a:rPr lang="de-DE" sz="4800" dirty="0" err="1"/>
              <a:t>Types</a:t>
            </a:r>
            <a:r>
              <a:rPr lang="de-DE" sz="4800" dirty="0"/>
              <a:t> </a:t>
            </a:r>
            <a:r>
              <a:rPr lang="de-DE" sz="4800" dirty="0" err="1"/>
              <a:t>of</a:t>
            </a:r>
            <a:r>
              <a:rPr lang="de-DE" sz="4800" dirty="0"/>
              <a:t> Innovation</a:t>
            </a:r>
            <a:endParaRPr lang="de-AT" sz="4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87624" y="2420888"/>
            <a:ext cx="7344816" cy="3024336"/>
          </a:xfrm>
        </p:spPr>
        <p:txBody>
          <a:bodyPr>
            <a:noAutofit/>
          </a:bodyPr>
          <a:lstStyle/>
          <a:p>
            <a:pPr marL="571500" indent="-571500" algn="l">
              <a:buAutoNum type="romanUcPeriod"/>
            </a:pPr>
            <a:r>
              <a:rPr lang="de-DE" sz="3600" dirty="0" err="1"/>
              <a:t>Product</a:t>
            </a:r>
            <a:r>
              <a:rPr lang="de-DE" sz="3600" dirty="0"/>
              <a:t> Innovation</a:t>
            </a:r>
          </a:p>
          <a:p>
            <a:pPr marL="571500" indent="-571500" algn="l">
              <a:buAutoNum type="romanUcPeriod"/>
            </a:pPr>
            <a:r>
              <a:rPr lang="de-DE" sz="3600" dirty="0" err="1"/>
              <a:t>Process</a:t>
            </a:r>
            <a:r>
              <a:rPr lang="de-DE" sz="3600" dirty="0"/>
              <a:t> Innovation</a:t>
            </a:r>
          </a:p>
          <a:p>
            <a:pPr marL="571500" indent="-571500" algn="l">
              <a:buAutoNum type="romanUcPeriod"/>
            </a:pPr>
            <a:r>
              <a:rPr lang="de-DE" sz="3600" dirty="0"/>
              <a:t>Business Model Innovation</a:t>
            </a:r>
          </a:p>
          <a:p>
            <a:pPr marL="571500" indent="-571500" algn="l">
              <a:buAutoNum type="romanUcPeriod"/>
            </a:pPr>
            <a:r>
              <a:rPr lang="de-DE" sz="3600" dirty="0" err="1"/>
              <a:t>Social</a:t>
            </a:r>
            <a:r>
              <a:rPr lang="de-DE" sz="3600" dirty="0"/>
              <a:t> Innovation</a:t>
            </a:r>
          </a:p>
        </p:txBody>
      </p:sp>
    </p:spTree>
    <p:extLst>
      <p:ext uri="{BB962C8B-B14F-4D97-AF65-F5344CB8AC3E}">
        <p14:creationId xmlns:p14="http://schemas.microsoft.com/office/powerpoint/2010/main" val="3325500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3600" dirty="0"/>
              <a:t>Central Question: How to achieve Innovation?</a:t>
            </a:r>
            <a:br>
              <a:rPr lang="en-US" dirty="0"/>
            </a:br>
            <a:br>
              <a:rPr lang="de-AT" dirty="0"/>
            </a:b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34B1738-EF00-6780-222E-ED4E8D905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48" y="2204864"/>
            <a:ext cx="7848872" cy="386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Successful Innovation Model in </a:t>
            </a:r>
            <a:br>
              <a:rPr lang="en-US" dirty="0"/>
            </a:br>
            <a:r>
              <a:rPr lang="en-US" dirty="0"/>
              <a:t>4 Phases</a:t>
            </a:r>
            <a:br>
              <a:rPr lang="en-US" sz="3600" dirty="0"/>
            </a:br>
            <a:br>
              <a:rPr lang="de-AT" dirty="0"/>
            </a:b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87624" y="2420888"/>
            <a:ext cx="7344816" cy="1752600"/>
          </a:xfrm>
        </p:spPr>
        <p:txBody>
          <a:bodyPr>
            <a:noAutofit/>
          </a:bodyPr>
          <a:lstStyle/>
          <a:p>
            <a:pPr algn="l"/>
            <a:br>
              <a:rPr lang="de-DE" sz="2400" dirty="0"/>
            </a:br>
            <a:endParaRPr lang="de-DE" sz="2400" dirty="0"/>
          </a:p>
          <a:p>
            <a:pPr algn="l"/>
            <a:br>
              <a:rPr lang="de-DE" sz="2400" dirty="0"/>
            </a:br>
            <a:endParaRPr lang="de-DE" sz="2400" dirty="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52F9EE2-4B31-D979-7F9E-1718A2F6B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17" y="1532119"/>
            <a:ext cx="4089862" cy="528273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D1C829C-8DF0-BB5C-9D54-25DCEA3DF580}"/>
              </a:ext>
            </a:extLst>
          </p:cNvPr>
          <p:cNvSpPr txBox="1"/>
          <p:nvPr/>
        </p:nvSpPr>
        <p:spPr>
          <a:xfrm>
            <a:off x="971600" y="155778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Phase 1: Identify relevant</a:t>
            </a:r>
          </a:p>
          <a:p>
            <a:r>
              <a:rPr lang="en-US" dirty="0"/>
              <a:t>Technologies/Methods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062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Successful Innovation Model in </a:t>
            </a:r>
            <a:br>
              <a:rPr lang="en-US" dirty="0"/>
            </a:br>
            <a:r>
              <a:rPr lang="en-US" dirty="0"/>
              <a:t>4 Phases</a:t>
            </a:r>
            <a:br>
              <a:rPr lang="en-US" sz="3600" dirty="0"/>
            </a:br>
            <a:br>
              <a:rPr lang="de-AT" dirty="0"/>
            </a:b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87624" y="2420888"/>
            <a:ext cx="7344816" cy="1752600"/>
          </a:xfrm>
        </p:spPr>
        <p:txBody>
          <a:bodyPr>
            <a:noAutofit/>
          </a:bodyPr>
          <a:lstStyle/>
          <a:p>
            <a:pPr algn="l"/>
            <a:br>
              <a:rPr lang="de-DE" sz="2400" dirty="0"/>
            </a:br>
            <a:endParaRPr lang="de-DE" sz="2400" dirty="0"/>
          </a:p>
          <a:p>
            <a:pPr algn="l"/>
            <a:br>
              <a:rPr lang="de-DE" sz="2400" dirty="0"/>
            </a:br>
            <a:endParaRPr lang="de-DE" sz="2400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3B2575C-95BD-8FA7-4184-817A89816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89187"/>
            <a:ext cx="4015047" cy="523286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9FB20D8-1D75-BB99-64CA-CF117B207AA7}"/>
              </a:ext>
            </a:extLst>
          </p:cNvPr>
          <p:cNvSpPr txBox="1"/>
          <p:nvPr/>
        </p:nvSpPr>
        <p:spPr>
          <a:xfrm>
            <a:off x="971600" y="155778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Phase 2: Identify relevant</a:t>
            </a:r>
          </a:p>
          <a:p>
            <a:r>
              <a:rPr lang="en-US" dirty="0"/>
              <a:t>Business Model Elements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989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Successful Innovation Model in </a:t>
            </a:r>
            <a:br>
              <a:rPr lang="en-US" dirty="0"/>
            </a:br>
            <a:r>
              <a:rPr lang="en-US" dirty="0"/>
              <a:t>4 Phases</a:t>
            </a:r>
            <a:br>
              <a:rPr lang="en-US" sz="3600" dirty="0"/>
            </a:br>
            <a:br>
              <a:rPr lang="de-AT" dirty="0"/>
            </a:b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27984" y="1700808"/>
            <a:ext cx="4248472" cy="3048744"/>
          </a:xfrm>
        </p:spPr>
        <p:txBody>
          <a:bodyPr>
            <a:noAutofit/>
          </a:bodyPr>
          <a:lstStyle/>
          <a:p>
            <a:pPr algn="l"/>
            <a:r>
              <a:rPr lang="de-DE" sz="2000" b="1" dirty="0"/>
              <a:t>4 Questions </a:t>
            </a:r>
            <a:r>
              <a:rPr lang="de-DE" sz="2000" b="1" dirty="0" err="1"/>
              <a:t>as</a:t>
            </a:r>
            <a:r>
              <a:rPr lang="de-DE" sz="2000" b="1" dirty="0"/>
              <a:t> </a:t>
            </a:r>
            <a:r>
              <a:rPr lang="de-DE" sz="2000" b="1" dirty="0" err="1"/>
              <a:t>starting</a:t>
            </a:r>
            <a:r>
              <a:rPr lang="de-DE" sz="2000" b="1" dirty="0"/>
              <a:t> </a:t>
            </a:r>
            <a:r>
              <a:rPr lang="de-DE" sz="2000" b="1" dirty="0" err="1"/>
              <a:t>point</a:t>
            </a:r>
            <a:r>
              <a:rPr lang="de-DE" sz="2000" b="1" dirty="0"/>
              <a:t> </a:t>
            </a:r>
            <a:r>
              <a:rPr lang="de-DE" sz="2000" b="1" dirty="0" err="1"/>
              <a:t>for</a:t>
            </a:r>
            <a:r>
              <a:rPr lang="de-DE" sz="2000" b="1" dirty="0"/>
              <a:t> </a:t>
            </a:r>
            <a:r>
              <a:rPr lang="de-DE" sz="2000" b="1" dirty="0" err="1"/>
              <a:t>discussion</a:t>
            </a:r>
            <a:endParaRPr lang="de-DE" sz="2000" b="1" dirty="0"/>
          </a:p>
          <a:p>
            <a:pPr algn="l"/>
            <a:endParaRPr lang="de-DE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/>
              <a:t>What contribution can technology make to solving a current problem?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/>
              <a:t>How can existing solutions be improved by using new technologies/methods?</a:t>
            </a:r>
            <a:r>
              <a:rPr lang="de-DE" sz="2000" dirty="0"/>
              <a:t>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/>
              <a:t>What potential does the technology have to become excellent in a field, i.e. market leader?</a:t>
            </a:r>
            <a:r>
              <a:rPr lang="de-DE" sz="2000" dirty="0"/>
              <a:t>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/>
              <a:t>Which new market logics can result from a link?</a:t>
            </a:r>
            <a:endParaRPr lang="de-DE" sz="2000" dirty="0"/>
          </a:p>
          <a:p>
            <a:pPr algn="l"/>
            <a:endParaRPr lang="de-DE" sz="1800" dirty="0"/>
          </a:p>
          <a:p>
            <a:pPr algn="l"/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7E1A7E8-EF32-750A-BD67-77F3BE27C0CC}"/>
              </a:ext>
            </a:extLst>
          </p:cNvPr>
          <p:cNvSpPr txBox="1"/>
          <p:nvPr/>
        </p:nvSpPr>
        <p:spPr>
          <a:xfrm>
            <a:off x="755576" y="1628800"/>
            <a:ext cx="3096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Phase 3: Ask following</a:t>
            </a:r>
          </a:p>
          <a:p>
            <a:r>
              <a:rPr lang="en-US" dirty="0"/>
              <a:t>questions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202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Successful Innovation Model in </a:t>
            </a:r>
            <a:br>
              <a:rPr lang="en-US" dirty="0"/>
            </a:br>
            <a:r>
              <a:rPr lang="en-US" dirty="0"/>
              <a:t>4 Phases</a:t>
            </a:r>
            <a:br>
              <a:rPr lang="en-US" sz="3600" dirty="0"/>
            </a:br>
            <a:br>
              <a:rPr lang="de-AT" dirty="0"/>
            </a:b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87624" y="2420888"/>
            <a:ext cx="7344816" cy="1752600"/>
          </a:xfrm>
        </p:spPr>
        <p:txBody>
          <a:bodyPr>
            <a:noAutofit/>
          </a:bodyPr>
          <a:lstStyle/>
          <a:p>
            <a:pPr algn="l"/>
            <a:br>
              <a:rPr lang="de-DE" sz="2400" dirty="0"/>
            </a:br>
            <a:endParaRPr lang="de-DE" sz="2400" dirty="0"/>
          </a:p>
          <a:p>
            <a:pPr algn="l"/>
            <a:br>
              <a:rPr lang="de-DE" sz="2400" dirty="0"/>
            </a:br>
            <a:endParaRPr lang="de-DE" sz="2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06DCA33-95CA-1460-E67A-D24BEBBF8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10" y="1988840"/>
            <a:ext cx="5764876" cy="416883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75663D6-CA56-E050-12D1-55D4000A99AB}"/>
              </a:ext>
            </a:extLst>
          </p:cNvPr>
          <p:cNvSpPr txBox="1"/>
          <p:nvPr/>
        </p:nvSpPr>
        <p:spPr>
          <a:xfrm>
            <a:off x="435095" y="1665674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Phase 4: Synthesize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126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8" y="18889"/>
            <a:ext cx="9152205" cy="4659982"/>
          </a:xfrm>
          <a:prstGeom prst="rect">
            <a:avLst/>
          </a:prstGeom>
        </p:spPr>
      </p:pic>
      <p:sp>
        <p:nvSpPr>
          <p:cNvPr id="493571" name="Text Box 3"/>
          <p:cNvSpPr txBox="1">
            <a:spLocks noChangeArrowheads="1"/>
          </p:cNvSpPr>
          <p:nvPr/>
        </p:nvSpPr>
        <p:spPr bwMode="auto">
          <a:xfrm>
            <a:off x="2846080" y="2133800"/>
            <a:ext cx="6190416" cy="24868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DE" sz="200" dirty="0">
              <a:solidFill>
                <a:srgbClr val="002776"/>
              </a:solidFill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sz="2200" dirty="0">
                <a:solidFill>
                  <a:srgbClr val="002776"/>
                </a:solidFill>
              </a:rPr>
              <a:t>Prof. Dr. Josef Herget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sz="2200" dirty="0" err="1">
                <a:solidFill>
                  <a:srgbClr val="002776"/>
                </a:solidFill>
              </a:rPr>
              <a:t>Director</a:t>
            </a:r>
            <a:endParaRPr lang="de-DE" sz="2200" dirty="0">
              <a:solidFill>
                <a:srgbClr val="002776"/>
              </a:solidFill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sz="2200" b="1" dirty="0">
                <a:solidFill>
                  <a:srgbClr val="002776"/>
                </a:solidFill>
              </a:rPr>
              <a:t>Excellence Institute – Research &amp; Solutions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sz="2200" dirty="0">
                <a:solidFill>
                  <a:srgbClr val="002776"/>
                </a:solidFill>
              </a:rPr>
              <a:t>Leonard-Bernstein-Str 8/2/28.5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sz="2200" dirty="0">
                <a:solidFill>
                  <a:srgbClr val="002776"/>
                </a:solidFill>
              </a:rPr>
              <a:t>1220 Wien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sz="2200" dirty="0">
                <a:solidFill>
                  <a:srgbClr val="002776"/>
                </a:solidFill>
              </a:rPr>
              <a:t>josef.herget@excellence-institute.at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sz="2200" b="1" dirty="0">
                <a:solidFill>
                  <a:srgbClr val="002776"/>
                </a:solidFill>
              </a:rPr>
              <a:t>www.excellence-institute.at</a:t>
            </a:r>
          </a:p>
        </p:txBody>
      </p:sp>
      <p:sp>
        <p:nvSpPr>
          <p:cNvPr id="493573" name="Text Box 5"/>
          <p:cNvSpPr txBox="1">
            <a:spLocks noChangeArrowheads="1"/>
          </p:cNvSpPr>
          <p:nvPr/>
        </p:nvSpPr>
        <p:spPr bwMode="auto">
          <a:xfrm>
            <a:off x="966789" y="50752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068720"/>
            <a:ext cx="1005840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" y="2116548"/>
            <a:ext cx="196373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2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folie_ERP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Bildschirmpräsentation (4:3)</PresentationFormat>
  <Paragraphs>70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Larissa</vt:lpstr>
      <vt:lpstr>Masterfolie_ERP</vt:lpstr>
      <vt:lpstr>Models in business innovation</vt:lpstr>
      <vt:lpstr>Roadmap into Digital Economy and Society</vt:lpstr>
      <vt:lpstr>4 Generic Types of Innovation</vt:lpstr>
      <vt:lpstr>  Central Question: How to achieve Innovation?  </vt:lpstr>
      <vt:lpstr> Successful Innovation Model in  4 Phases  </vt:lpstr>
      <vt:lpstr> Successful Innovation Model in  4 Phases  </vt:lpstr>
      <vt:lpstr> Successful Innovation Model in  4 Phases  </vt:lpstr>
      <vt:lpstr> Successful Innovation Model in  4 Phases 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generations in the evolution of data management</dc:title>
  <dc:creator>Admin</dc:creator>
  <cp:lastModifiedBy>Herget Josef</cp:lastModifiedBy>
  <cp:revision>8</cp:revision>
  <dcterms:created xsi:type="dcterms:W3CDTF">2018-06-14T14:18:49Z</dcterms:created>
  <dcterms:modified xsi:type="dcterms:W3CDTF">2022-05-17T11:05:50Z</dcterms:modified>
</cp:coreProperties>
</file>