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01" r:id="rId3"/>
    <p:sldId id="7497" r:id="rId4"/>
    <p:sldId id="7496" r:id="rId5"/>
    <p:sldId id="411" r:id="rId6"/>
    <p:sldId id="7506" r:id="rId7"/>
    <p:sldId id="335" r:id="rId8"/>
    <p:sldId id="7549" r:id="rId9"/>
    <p:sldId id="305" r:id="rId10"/>
    <p:sldId id="537" r:id="rId11"/>
    <p:sldId id="326" r:id="rId12"/>
    <p:sldId id="540" r:id="rId13"/>
    <p:sldId id="538" r:id="rId14"/>
    <p:sldId id="539" r:id="rId15"/>
    <p:sldId id="511" r:id="rId16"/>
    <p:sldId id="472" r:id="rId17"/>
    <p:sldId id="542" r:id="rId18"/>
  </p:sldIdLst>
  <p:sldSz cx="9144000" cy="5143500" type="screen16x9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28" autoAdjust="0"/>
  </p:normalViewPr>
  <p:slideViewPr>
    <p:cSldViewPr>
      <p:cViewPr varScale="1">
        <p:scale>
          <a:sx n="122" d="100"/>
          <a:sy n="122" d="100"/>
        </p:scale>
        <p:origin x="120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DBFB8-616F-4AAB-8F8A-5FAACEA6380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AFD62A8-4885-4F3A-B402-70145F96D343}">
      <dgm:prSet phldrT="[Texto]" custT="1"/>
      <dgm:spPr/>
      <dgm:t>
        <a:bodyPr/>
        <a:lstStyle/>
        <a:p>
          <a:r>
            <a:rPr lang="es-ES" sz="1600" dirty="0"/>
            <a:t>1995</a:t>
          </a:r>
        </a:p>
        <a:p>
          <a:r>
            <a:rPr lang="es-ES" sz="1200" b="1" i="1" dirty="0" err="1">
              <a:solidFill>
                <a:srgbClr val="FFFF00"/>
              </a:solidFill>
            </a:rPr>
            <a:t>naturane</a:t>
          </a:r>
          <a:endParaRPr lang="es-ES" sz="1200" b="1" i="1" dirty="0">
            <a:solidFill>
              <a:srgbClr val="FFFF00"/>
            </a:solidFill>
          </a:endParaRPr>
        </a:p>
      </dgm:t>
    </dgm:pt>
    <dgm:pt modelId="{0E0C441A-9C15-4BA5-9CFB-28A43E933A2F}" type="parTrans" cxnId="{A794FC68-0F59-4D2E-91ED-F238D1FCCD56}">
      <dgm:prSet/>
      <dgm:spPr/>
      <dgm:t>
        <a:bodyPr/>
        <a:lstStyle/>
        <a:p>
          <a:endParaRPr lang="es-ES"/>
        </a:p>
      </dgm:t>
    </dgm:pt>
    <dgm:pt modelId="{9A9DB2A6-9505-454A-8BA0-FFAFB5635178}" type="sibTrans" cxnId="{A794FC68-0F59-4D2E-91ED-F238D1FCCD56}">
      <dgm:prSet/>
      <dgm:spPr/>
      <dgm:t>
        <a:bodyPr/>
        <a:lstStyle/>
        <a:p>
          <a:endParaRPr lang="es-ES"/>
        </a:p>
      </dgm:t>
    </dgm:pt>
    <dgm:pt modelId="{5633F7BD-5490-4943-BB49-5AE7294E0D3F}">
      <dgm:prSet phldrT="[Texto]" custT="1"/>
      <dgm:spPr/>
      <dgm:t>
        <a:bodyPr/>
        <a:lstStyle/>
        <a:p>
          <a:r>
            <a:rPr lang="es-ES" sz="1600" dirty="0"/>
            <a:t>2001 </a:t>
          </a:r>
          <a:r>
            <a:rPr lang="es-ES" sz="1400" b="0" i="1" dirty="0" err="1">
              <a:solidFill>
                <a:schemeClr val="bg1"/>
              </a:solidFill>
            </a:rPr>
            <a:t>naturane</a:t>
          </a:r>
          <a:r>
            <a:rPr lang="es-ES" sz="1400" b="0" i="1" dirty="0">
              <a:solidFill>
                <a:schemeClr val="bg1"/>
              </a:solidFill>
            </a:rPr>
            <a:t> + </a:t>
          </a:r>
          <a:r>
            <a:rPr lang="es-ES" sz="1400" b="1" dirty="0">
              <a:solidFill>
                <a:srgbClr val="FFFF00"/>
              </a:solidFill>
            </a:rPr>
            <a:t>GLOBALGAP</a:t>
          </a:r>
        </a:p>
      </dgm:t>
    </dgm:pt>
    <dgm:pt modelId="{B0139BF1-1A83-4D2D-B28E-3A688BB45250}" type="parTrans" cxnId="{6750D1A7-1074-45D5-8804-ED64C1C8BC16}">
      <dgm:prSet/>
      <dgm:spPr/>
      <dgm:t>
        <a:bodyPr/>
        <a:lstStyle/>
        <a:p>
          <a:endParaRPr lang="es-ES"/>
        </a:p>
      </dgm:t>
    </dgm:pt>
    <dgm:pt modelId="{06ED4B04-541F-4B1F-BA45-B9ED2014FF89}" type="sibTrans" cxnId="{6750D1A7-1074-45D5-8804-ED64C1C8BC16}">
      <dgm:prSet/>
      <dgm:spPr/>
      <dgm:t>
        <a:bodyPr/>
        <a:lstStyle/>
        <a:p>
          <a:endParaRPr lang="es-ES"/>
        </a:p>
      </dgm:t>
    </dgm:pt>
    <dgm:pt modelId="{0A989EA7-DD1C-4AD0-9B3C-A7D930E2FD89}">
      <dgm:prSet phldrT="[Texto]" custT="1"/>
      <dgm:spPr/>
      <dgm:t>
        <a:bodyPr/>
        <a:lstStyle/>
        <a:p>
          <a:endParaRPr lang="es-ES" sz="1200" dirty="0"/>
        </a:p>
      </dgm:t>
    </dgm:pt>
    <dgm:pt modelId="{870A09FC-D95B-43DF-A80F-5E5712821FB8}" type="parTrans" cxnId="{278B8D6F-D6BB-4F0B-B8FC-F60C530BC74A}">
      <dgm:prSet/>
      <dgm:spPr/>
      <dgm:t>
        <a:bodyPr/>
        <a:lstStyle/>
        <a:p>
          <a:endParaRPr lang="es-ES"/>
        </a:p>
      </dgm:t>
    </dgm:pt>
    <dgm:pt modelId="{FF545C4E-8101-4AB8-947A-91A76325E104}" type="sibTrans" cxnId="{278B8D6F-D6BB-4F0B-B8FC-F60C530BC74A}">
      <dgm:prSet/>
      <dgm:spPr/>
      <dgm:t>
        <a:bodyPr/>
        <a:lstStyle/>
        <a:p>
          <a:endParaRPr lang="es-ES"/>
        </a:p>
      </dgm:t>
    </dgm:pt>
    <dgm:pt modelId="{F119A1F6-1EA7-48B6-BBDB-2AC9FDCD6AD3}">
      <dgm:prSet phldrT="[Texto]" custT="1"/>
      <dgm:spPr/>
      <dgm:t>
        <a:bodyPr/>
        <a:lstStyle/>
        <a:p>
          <a:r>
            <a:rPr lang="es-ES" sz="1600" dirty="0"/>
            <a:t>2018 </a:t>
          </a:r>
        </a:p>
        <a:p>
          <a:r>
            <a:rPr lang="es-ES" sz="1400" b="0" i="1" dirty="0" err="1">
              <a:solidFill>
                <a:schemeClr val="bg1"/>
              </a:solidFill>
            </a:rPr>
            <a:t>naturane</a:t>
          </a:r>
          <a:r>
            <a:rPr lang="es-ES" sz="1400" b="0" i="1" dirty="0">
              <a:solidFill>
                <a:schemeClr val="bg1"/>
              </a:solidFill>
            </a:rPr>
            <a:t> + </a:t>
          </a:r>
          <a:r>
            <a:rPr lang="es-ES" sz="1400" b="0" dirty="0"/>
            <a:t>GLOBALGAP +</a:t>
          </a:r>
          <a:r>
            <a:rPr lang="es-ES" sz="1400" b="1" dirty="0"/>
            <a:t> </a:t>
          </a:r>
          <a:r>
            <a:rPr lang="es-ES" sz="1400" b="1" dirty="0">
              <a:solidFill>
                <a:srgbClr val="FFFF00"/>
              </a:solidFill>
            </a:rPr>
            <a:t>Residuo 0</a:t>
          </a:r>
        </a:p>
      </dgm:t>
    </dgm:pt>
    <dgm:pt modelId="{28BFBD58-7DA6-424C-9A23-7DA189549CAB}" type="parTrans" cxnId="{BB98FD45-B768-492B-9BA7-486800A956CA}">
      <dgm:prSet/>
      <dgm:spPr/>
      <dgm:t>
        <a:bodyPr/>
        <a:lstStyle/>
        <a:p>
          <a:endParaRPr lang="es-ES"/>
        </a:p>
      </dgm:t>
    </dgm:pt>
    <dgm:pt modelId="{FCB9FF88-CA56-4E1F-988D-95E993868CE2}" type="sibTrans" cxnId="{BB98FD45-B768-492B-9BA7-486800A956CA}">
      <dgm:prSet/>
      <dgm:spPr/>
      <dgm:t>
        <a:bodyPr/>
        <a:lstStyle/>
        <a:p>
          <a:endParaRPr lang="es-ES"/>
        </a:p>
      </dgm:t>
    </dgm:pt>
    <dgm:pt modelId="{53E406BF-57FB-487D-B03E-A4AC2025F489}" type="pres">
      <dgm:prSet presAssocID="{444DBFB8-616F-4AAB-8F8A-5FAACEA63808}" presName="theList" presStyleCnt="0">
        <dgm:presLayoutVars>
          <dgm:dir/>
          <dgm:animLvl val="lvl"/>
          <dgm:resizeHandles val="exact"/>
        </dgm:presLayoutVars>
      </dgm:prSet>
      <dgm:spPr/>
    </dgm:pt>
    <dgm:pt modelId="{EAE12480-7451-49EE-9C21-F9543BC8938F}" type="pres">
      <dgm:prSet presAssocID="{3AFD62A8-4885-4F3A-B402-70145F96D343}" presName="compNode" presStyleCnt="0"/>
      <dgm:spPr/>
    </dgm:pt>
    <dgm:pt modelId="{E9F18635-CB78-4AAD-BCE0-D3A9593CC80B}" type="pres">
      <dgm:prSet presAssocID="{3AFD62A8-4885-4F3A-B402-70145F96D343}" presName="noGeometry" presStyleCnt="0"/>
      <dgm:spPr/>
    </dgm:pt>
    <dgm:pt modelId="{4075DC69-2C8D-4621-96B3-EF8A362A3C09}" type="pres">
      <dgm:prSet presAssocID="{3AFD62A8-4885-4F3A-B402-70145F96D343}" presName="childTextVisible" presStyleLbl="bgAccFollowNode1" presStyleIdx="0" presStyleCnt="3" custScaleX="100446" custLinFactNeighborX="4330" custLinFactNeighborY="1419">
        <dgm:presLayoutVars>
          <dgm:bulletEnabled val="1"/>
        </dgm:presLayoutVars>
      </dgm:prSet>
      <dgm:spPr/>
    </dgm:pt>
    <dgm:pt modelId="{31D47AD5-B457-4657-AEB5-B11926CF2B12}" type="pres">
      <dgm:prSet presAssocID="{3AFD62A8-4885-4F3A-B402-70145F96D343}" presName="childTextHidden" presStyleLbl="bgAccFollowNode1" presStyleIdx="0" presStyleCnt="3"/>
      <dgm:spPr/>
    </dgm:pt>
    <dgm:pt modelId="{399026E7-6BA8-4810-AE9E-96BA8179781D}" type="pres">
      <dgm:prSet presAssocID="{3AFD62A8-4885-4F3A-B402-70145F96D343}" presName="parentText" presStyleLbl="node1" presStyleIdx="0" presStyleCnt="3" custScaleX="116627" custScaleY="137376">
        <dgm:presLayoutVars>
          <dgm:chMax val="1"/>
          <dgm:bulletEnabled val="1"/>
        </dgm:presLayoutVars>
      </dgm:prSet>
      <dgm:spPr/>
    </dgm:pt>
    <dgm:pt modelId="{44C0A09A-EC48-4B6A-8386-304B2A3C88F4}" type="pres">
      <dgm:prSet presAssocID="{3AFD62A8-4885-4F3A-B402-70145F96D343}" presName="aSpace" presStyleCnt="0"/>
      <dgm:spPr/>
    </dgm:pt>
    <dgm:pt modelId="{184619A7-51F4-4919-BB1F-D06E5DAF5473}" type="pres">
      <dgm:prSet presAssocID="{5633F7BD-5490-4943-BB49-5AE7294E0D3F}" presName="compNode" presStyleCnt="0"/>
      <dgm:spPr/>
    </dgm:pt>
    <dgm:pt modelId="{8C6D8E8D-52B5-4A76-9533-1A4C72B5402B}" type="pres">
      <dgm:prSet presAssocID="{5633F7BD-5490-4943-BB49-5AE7294E0D3F}" presName="noGeometry" presStyleCnt="0"/>
      <dgm:spPr/>
    </dgm:pt>
    <dgm:pt modelId="{3DF24382-4C13-4195-B5EB-27F4B2A19D4C}" type="pres">
      <dgm:prSet presAssocID="{5633F7BD-5490-4943-BB49-5AE7294E0D3F}" presName="childTextVisible" presStyleLbl="bgAccFollowNode1" presStyleIdx="1" presStyleCnt="3">
        <dgm:presLayoutVars>
          <dgm:bulletEnabled val="1"/>
        </dgm:presLayoutVars>
      </dgm:prSet>
      <dgm:spPr/>
    </dgm:pt>
    <dgm:pt modelId="{7B4F9A61-5F94-46BD-BF25-FECD5F6D0D67}" type="pres">
      <dgm:prSet presAssocID="{5633F7BD-5490-4943-BB49-5AE7294E0D3F}" presName="childTextHidden" presStyleLbl="bgAccFollowNode1" presStyleIdx="1" presStyleCnt="3"/>
      <dgm:spPr/>
    </dgm:pt>
    <dgm:pt modelId="{B6928298-87B5-40AE-A7DF-9A8C23F6674E}" type="pres">
      <dgm:prSet presAssocID="{5633F7BD-5490-4943-BB49-5AE7294E0D3F}" presName="parentText" presStyleLbl="node1" presStyleIdx="1" presStyleCnt="3" custScaleX="155395" custScaleY="181319" custLinFactNeighborX="-14105">
        <dgm:presLayoutVars>
          <dgm:chMax val="1"/>
          <dgm:bulletEnabled val="1"/>
        </dgm:presLayoutVars>
      </dgm:prSet>
      <dgm:spPr/>
    </dgm:pt>
    <dgm:pt modelId="{D1C666D0-EB01-4052-BBB9-688DD3168931}" type="pres">
      <dgm:prSet presAssocID="{5633F7BD-5490-4943-BB49-5AE7294E0D3F}" presName="aSpace" presStyleCnt="0"/>
      <dgm:spPr/>
    </dgm:pt>
    <dgm:pt modelId="{CD0C2D77-5482-4077-B957-87DDAD7316D1}" type="pres">
      <dgm:prSet presAssocID="{F119A1F6-1EA7-48B6-BBDB-2AC9FDCD6AD3}" presName="compNode" presStyleCnt="0"/>
      <dgm:spPr/>
    </dgm:pt>
    <dgm:pt modelId="{B7974515-2DA3-48D4-AD35-45712E2B1959}" type="pres">
      <dgm:prSet presAssocID="{F119A1F6-1EA7-48B6-BBDB-2AC9FDCD6AD3}" presName="noGeometry" presStyleCnt="0"/>
      <dgm:spPr/>
    </dgm:pt>
    <dgm:pt modelId="{6B0E9B40-FF7F-454F-B76A-14A5CE396083}" type="pres">
      <dgm:prSet presAssocID="{F119A1F6-1EA7-48B6-BBDB-2AC9FDCD6AD3}" presName="childTextVisible" presStyleLbl="bgAccFollowNode1" presStyleIdx="2" presStyleCnt="3" custScaleX="98377">
        <dgm:presLayoutVars>
          <dgm:bulletEnabled val="1"/>
        </dgm:presLayoutVars>
      </dgm:prSet>
      <dgm:spPr/>
    </dgm:pt>
    <dgm:pt modelId="{B292F482-C0CF-419D-ACBF-47495CCE1DA6}" type="pres">
      <dgm:prSet presAssocID="{F119A1F6-1EA7-48B6-BBDB-2AC9FDCD6AD3}" presName="childTextHidden" presStyleLbl="bgAccFollowNode1" presStyleIdx="2" presStyleCnt="3"/>
      <dgm:spPr/>
    </dgm:pt>
    <dgm:pt modelId="{126A5D5E-6032-48F3-B20E-C02B5A2432B0}" type="pres">
      <dgm:prSet presAssocID="{F119A1F6-1EA7-48B6-BBDB-2AC9FDCD6AD3}" presName="parentText" presStyleLbl="node1" presStyleIdx="2" presStyleCnt="3" custScaleX="160341" custScaleY="197108" custLinFactNeighborX="-20556">
        <dgm:presLayoutVars>
          <dgm:chMax val="1"/>
          <dgm:bulletEnabled val="1"/>
        </dgm:presLayoutVars>
      </dgm:prSet>
      <dgm:spPr/>
    </dgm:pt>
  </dgm:ptLst>
  <dgm:cxnLst>
    <dgm:cxn modelId="{B88B1A02-64DB-47FF-8EA9-B4F8E3DEDF4D}" type="presOf" srcId="{0A989EA7-DD1C-4AD0-9B3C-A7D930E2FD89}" destId="{7B4F9A61-5F94-46BD-BF25-FECD5F6D0D67}" srcOrd="1" destOrd="0" presId="urn:microsoft.com/office/officeart/2005/8/layout/hProcess6"/>
    <dgm:cxn modelId="{26247462-BEE9-48AC-991B-E4E2924D2350}" type="presOf" srcId="{3AFD62A8-4885-4F3A-B402-70145F96D343}" destId="{399026E7-6BA8-4810-AE9E-96BA8179781D}" srcOrd="0" destOrd="0" presId="urn:microsoft.com/office/officeart/2005/8/layout/hProcess6"/>
    <dgm:cxn modelId="{BB98FD45-B768-492B-9BA7-486800A956CA}" srcId="{444DBFB8-616F-4AAB-8F8A-5FAACEA63808}" destId="{F119A1F6-1EA7-48B6-BBDB-2AC9FDCD6AD3}" srcOrd="2" destOrd="0" parTransId="{28BFBD58-7DA6-424C-9A23-7DA189549CAB}" sibTransId="{FCB9FF88-CA56-4E1F-988D-95E993868CE2}"/>
    <dgm:cxn modelId="{A794FC68-0F59-4D2E-91ED-F238D1FCCD56}" srcId="{444DBFB8-616F-4AAB-8F8A-5FAACEA63808}" destId="{3AFD62A8-4885-4F3A-B402-70145F96D343}" srcOrd="0" destOrd="0" parTransId="{0E0C441A-9C15-4BA5-9CFB-28A43E933A2F}" sibTransId="{9A9DB2A6-9505-454A-8BA0-FFAFB5635178}"/>
    <dgm:cxn modelId="{278B8D6F-D6BB-4F0B-B8FC-F60C530BC74A}" srcId="{5633F7BD-5490-4943-BB49-5AE7294E0D3F}" destId="{0A989EA7-DD1C-4AD0-9B3C-A7D930E2FD89}" srcOrd="0" destOrd="0" parTransId="{870A09FC-D95B-43DF-A80F-5E5712821FB8}" sibTransId="{FF545C4E-8101-4AB8-947A-91A76325E104}"/>
    <dgm:cxn modelId="{C2CE0F51-F08B-4E21-ACA7-C26337A6D7DF}" type="presOf" srcId="{F119A1F6-1EA7-48B6-BBDB-2AC9FDCD6AD3}" destId="{126A5D5E-6032-48F3-B20E-C02B5A2432B0}" srcOrd="0" destOrd="0" presId="urn:microsoft.com/office/officeart/2005/8/layout/hProcess6"/>
    <dgm:cxn modelId="{B30A5051-78F7-483A-91EF-C070F5A436D8}" type="presOf" srcId="{0A989EA7-DD1C-4AD0-9B3C-A7D930E2FD89}" destId="{3DF24382-4C13-4195-B5EB-27F4B2A19D4C}" srcOrd="0" destOrd="0" presId="urn:microsoft.com/office/officeart/2005/8/layout/hProcess6"/>
    <dgm:cxn modelId="{6750D1A7-1074-45D5-8804-ED64C1C8BC16}" srcId="{444DBFB8-616F-4AAB-8F8A-5FAACEA63808}" destId="{5633F7BD-5490-4943-BB49-5AE7294E0D3F}" srcOrd="1" destOrd="0" parTransId="{B0139BF1-1A83-4D2D-B28E-3A688BB45250}" sibTransId="{06ED4B04-541F-4B1F-BA45-B9ED2014FF89}"/>
    <dgm:cxn modelId="{0CCE7CCE-BC69-4517-9D7B-C21FE7B34F88}" type="presOf" srcId="{444DBFB8-616F-4AAB-8F8A-5FAACEA63808}" destId="{53E406BF-57FB-487D-B03E-A4AC2025F489}" srcOrd="0" destOrd="0" presId="urn:microsoft.com/office/officeart/2005/8/layout/hProcess6"/>
    <dgm:cxn modelId="{D6B11BF4-80C1-4F27-96B6-399A280EA236}" type="presOf" srcId="{5633F7BD-5490-4943-BB49-5AE7294E0D3F}" destId="{B6928298-87B5-40AE-A7DF-9A8C23F6674E}" srcOrd="0" destOrd="0" presId="urn:microsoft.com/office/officeart/2005/8/layout/hProcess6"/>
    <dgm:cxn modelId="{B4A626E6-366F-4601-9F18-5D3CCCDF6472}" type="presParOf" srcId="{53E406BF-57FB-487D-B03E-A4AC2025F489}" destId="{EAE12480-7451-49EE-9C21-F9543BC8938F}" srcOrd="0" destOrd="0" presId="urn:microsoft.com/office/officeart/2005/8/layout/hProcess6"/>
    <dgm:cxn modelId="{4FA3CFF2-D97E-4CDC-B54F-D6A5501B9F39}" type="presParOf" srcId="{EAE12480-7451-49EE-9C21-F9543BC8938F}" destId="{E9F18635-CB78-4AAD-BCE0-D3A9593CC80B}" srcOrd="0" destOrd="0" presId="urn:microsoft.com/office/officeart/2005/8/layout/hProcess6"/>
    <dgm:cxn modelId="{473A9900-644B-47AA-8B97-033C6864653A}" type="presParOf" srcId="{EAE12480-7451-49EE-9C21-F9543BC8938F}" destId="{4075DC69-2C8D-4621-96B3-EF8A362A3C09}" srcOrd="1" destOrd="0" presId="urn:microsoft.com/office/officeart/2005/8/layout/hProcess6"/>
    <dgm:cxn modelId="{D074C864-C192-4401-91AB-899E0894F849}" type="presParOf" srcId="{EAE12480-7451-49EE-9C21-F9543BC8938F}" destId="{31D47AD5-B457-4657-AEB5-B11926CF2B12}" srcOrd="2" destOrd="0" presId="urn:microsoft.com/office/officeart/2005/8/layout/hProcess6"/>
    <dgm:cxn modelId="{91D73E44-4752-48CC-A624-C6759B2BA75C}" type="presParOf" srcId="{EAE12480-7451-49EE-9C21-F9543BC8938F}" destId="{399026E7-6BA8-4810-AE9E-96BA8179781D}" srcOrd="3" destOrd="0" presId="urn:microsoft.com/office/officeart/2005/8/layout/hProcess6"/>
    <dgm:cxn modelId="{D6E78EC4-E518-4870-A876-EC7891193A76}" type="presParOf" srcId="{53E406BF-57FB-487D-B03E-A4AC2025F489}" destId="{44C0A09A-EC48-4B6A-8386-304B2A3C88F4}" srcOrd="1" destOrd="0" presId="urn:microsoft.com/office/officeart/2005/8/layout/hProcess6"/>
    <dgm:cxn modelId="{DF5890D4-9089-437A-BD97-96B91ACDE1AA}" type="presParOf" srcId="{53E406BF-57FB-487D-B03E-A4AC2025F489}" destId="{184619A7-51F4-4919-BB1F-D06E5DAF5473}" srcOrd="2" destOrd="0" presId="urn:microsoft.com/office/officeart/2005/8/layout/hProcess6"/>
    <dgm:cxn modelId="{FB096B15-6350-479E-B19C-8B197696960F}" type="presParOf" srcId="{184619A7-51F4-4919-BB1F-D06E5DAF5473}" destId="{8C6D8E8D-52B5-4A76-9533-1A4C72B5402B}" srcOrd="0" destOrd="0" presId="urn:microsoft.com/office/officeart/2005/8/layout/hProcess6"/>
    <dgm:cxn modelId="{9B3F5153-C1A9-4EDA-BF97-A7D63B48B713}" type="presParOf" srcId="{184619A7-51F4-4919-BB1F-D06E5DAF5473}" destId="{3DF24382-4C13-4195-B5EB-27F4B2A19D4C}" srcOrd="1" destOrd="0" presId="urn:microsoft.com/office/officeart/2005/8/layout/hProcess6"/>
    <dgm:cxn modelId="{479DD9C3-CB8B-439E-B476-EC9AF3F12EC2}" type="presParOf" srcId="{184619A7-51F4-4919-BB1F-D06E5DAF5473}" destId="{7B4F9A61-5F94-46BD-BF25-FECD5F6D0D67}" srcOrd="2" destOrd="0" presId="urn:microsoft.com/office/officeart/2005/8/layout/hProcess6"/>
    <dgm:cxn modelId="{B9F67B3F-4231-4178-A349-5F0FF28C98AD}" type="presParOf" srcId="{184619A7-51F4-4919-BB1F-D06E5DAF5473}" destId="{B6928298-87B5-40AE-A7DF-9A8C23F6674E}" srcOrd="3" destOrd="0" presId="urn:microsoft.com/office/officeart/2005/8/layout/hProcess6"/>
    <dgm:cxn modelId="{0C35D9A2-703C-442E-9DDC-04A40C39C534}" type="presParOf" srcId="{53E406BF-57FB-487D-B03E-A4AC2025F489}" destId="{D1C666D0-EB01-4052-BBB9-688DD3168931}" srcOrd="3" destOrd="0" presId="urn:microsoft.com/office/officeart/2005/8/layout/hProcess6"/>
    <dgm:cxn modelId="{8D3BC1F5-5171-4773-B9E8-728432D047F1}" type="presParOf" srcId="{53E406BF-57FB-487D-B03E-A4AC2025F489}" destId="{CD0C2D77-5482-4077-B957-87DDAD7316D1}" srcOrd="4" destOrd="0" presId="urn:microsoft.com/office/officeart/2005/8/layout/hProcess6"/>
    <dgm:cxn modelId="{8E64A0E2-700B-463F-AE3D-4C2FB0BB2DCD}" type="presParOf" srcId="{CD0C2D77-5482-4077-B957-87DDAD7316D1}" destId="{B7974515-2DA3-48D4-AD35-45712E2B1959}" srcOrd="0" destOrd="0" presId="urn:microsoft.com/office/officeart/2005/8/layout/hProcess6"/>
    <dgm:cxn modelId="{0921F0FC-EC19-4565-B240-21B45265D35E}" type="presParOf" srcId="{CD0C2D77-5482-4077-B957-87DDAD7316D1}" destId="{6B0E9B40-FF7F-454F-B76A-14A5CE396083}" srcOrd="1" destOrd="0" presId="urn:microsoft.com/office/officeart/2005/8/layout/hProcess6"/>
    <dgm:cxn modelId="{07F6A39C-60AC-43AB-A893-90FC82B1E17D}" type="presParOf" srcId="{CD0C2D77-5482-4077-B957-87DDAD7316D1}" destId="{B292F482-C0CF-419D-ACBF-47495CCE1DA6}" srcOrd="2" destOrd="0" presId="urn:microsoft.com/office/officeart/2005/8/layout/hProcess6"/>
    <dgm:cxn modelId="{20DA5FC1-1CE0-4C2C-AEAF-A761AE578C55}" type="presParOf" srcId="{CD0C2D77-5482-4077-B957-87DDAD7316D1}" destId="{126A5D5E-6032-48F3-B20E-C02B5A2432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A0FA42-51F1-4319-904E-A23881DFA7B7}" type="doc">
      <dgm:prSet loTypeId="urn:microsoft.com/office/officeart/2005/8/layout/cycle8" loCatId="cycle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0A608F63-1127-4670-A428-A724BD27A3A7}">
      <dgm:prSet phldrT="[Texto]" custT="1"/>
      <dgm:spPr/>
      <dgm:t>
        <a:bodyPr/>
        <a:lstStyle/>
        <a:p>
          <a:r>
            <a:rPr lang="es-ES" sz="3200" dirty="0"/>
            <a:t>Calidad</a:t>
          </a:r>
        </a:p>
      </dgm:t>
    </dgm:pt>
    <dgm:pt modelId="{A358C5E1-BBB0-4015-8A56-465FD2487ADC}" type="parTrans" cxnId="{F1CEBBC0-F79D-4C63-8D24-C427B24A3F66}">
      <dgm:prSet/>
      <dgm:spPr/>
      <dgm:t>
        <a:bodyPr/>
        <a:lstStyle/>
        <a:p>
          <a:endParaRPr lang="es-ES"/>
        </a:p>
      </dgm:t>
    </dgm:pt>
    <dgm:pt modelId="{D895862D-8BCB-4191-80C5-ADCBABE2CED6}" type="sibTrans" cxnId="{F1CEBBC0-F79D-4C63-8D24-C427B24A3F66}">
      <dgm:prSet/>
      <dgm:spPr/>
      <dgm:t>
        <a:bodyPr/>
        <a:lstStyle/>
        <a:p>
          <a:endParaRPr lang="es-ES"/>
        </a:p>
      </dgm:t>
    </dgm:pt>
    <dgm:pt modelId="{FEAC7480-0C3B-40A0-BFDA-6F3F04A199F2}">
      <dgm:prSet phldrT="[Texto]" custT="1"/>
      <dgm:spPr/>
      <dgm:t>
        <a:bodyPr/>
        <a:lstStyle/>
        <a:p>
          <a:r>
            <a:rPr lang="es-ES" sz="3200" dirty="0"/>
            <a:t>Servicio</a:t>
          </a:r>
        </a:p>
      </dgm:t>
    </dgm:pt>
    <dgm:pt modelId="{D500B57A-C73A-4CAF-A207-C725DB29749A}" type="parTrans" cxnId="{7DD99B36-B3F9-4344-9256-A697A81B6841}">
      <dgm:prSet/>
      <dgm:spPr/>
      <dgm:t>
        <a:bodyPr/>
        <a:lstStyle/>
        <a:p>
          <a:endParaRPr lang="es-ES"/>
        </a:p>
      </dgm:t>
    </dgm:pt>
    <dgm:pt modelId="{24AEEB79-185E-42D8-BAAD-02F65B94261A}" type="sibTrans" cxnId="{7DD99B36-B3F9-4344-9256-A697A81B6841}">
      <dgm:prSet/>
      <dgm:spPr/>
      <dgm:t>
        <a:bodyPr/>
        <a:lstStyle/>
        <a:p>
          <a:endParaRPr lang="es-ES"/>
        </a:p>
      </dgm:t>
    </dgm:pt>
    <dgm:pt modelId="{5BCCAC6A-E62E-492B-AE60-99FC587562DD}">
      <dgm:prSet phldrT="[Texto]" custT="1"/>
      <dgm:spPr/>
      <dgm:t>
        <a:bodyPr/>
        <a:lstStyle/>
        <a:p>
          <a:r>
            <a:rPr lang="es-ES" sz="3600" dirty="0"/>
            <a:t>Cliente</a:t>
          </a:r>
        </a:p>
      </dgm:t>
    </dgm:pt>
    <dgm:pt modelId="{55018E65-7884-4EEA-98E2-979BD105AFBD}" type="parTrans" cxnId="{C9DE9314-55B0-4444-8CCD-273543677A1D}">
      <dgm:prSet/>
      <dgm:spPr/>
      <dgm:t>
        <a:bodyPr/>
        <a:lstStyle/>
        <a:p>
          <a:endParaRPr lang="es-ES"/>
        </a:p>
      </dgm:t>
    </dgm:pt>
    <dgm:pt modelId="{13167AC5-6D32-469D-82B1-B9B734A3C344}" type="sibTrans" cxnId="{C9DE9314-55B0-4444-8CCD-273543677A1D}">
      <dgm:prSet/>
      <dgm:spPr/>
      <dgm:t>
        <a:bodyPr/>
        <a:lstStyle/>
        <a:p>
          <a:endParaRPr lang="es-ES"/>
        </a:p>
      </dgm:t>
    </dgm:pt>
    <dgm:pt modelId="{BD54A171-2F11-4247-AD60-9F50199A2BFC}">
      <dgm:prSet custT="1"/>
      <dgm:spPr/>
      <dgm:t>
        <a:bodyPr/>
        <a:lstStyle/>
        <a:p>
          <a:r>
            <a:rPr lang="es-ES" sz="2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 sostenible</a:t>
          </a:r>
        </a:p>
      </dgm:t>
    </dgm:pt>
    <dgm:pt modelId="{3122D7E0-9E72-4757-AE0D-9A8B300C1EFC}" type="parTrans" cxnId="{740B68A9-6EC4-4078-8F89-AE6044E9BA9E}">
      <dgm:prSet/>
      <dgm:spPr/>
      <dgm:t>
        <a:bodyPr/>
        <a:lstStyle/>
        <a:p>
          <a:endParaRPr lang="es-ES"/>
        </a:p>
      </dgm:t>
    </dgm:pt>
    <dgm:pt modelId="{171BF006-CF2B-43C0-BCF4-2692CAF2B191}" type="sibTrans" cxnId="{740B68A9-6EC4-4078-8F89-AE6044E9BA9E}">
      <dgm:prSet/>
      <dgm:spPr/>
      <dgm:t>
        <a:bodyPr/>
        <a:lstStyle/>
        <a:p>
          <a:endParaRPr lang="es-ES"/>
        </a:p>
      </dgm:t>
    </dgm:pt>
    <dgm:pt modelId="{9EAA1D13-F235-46A1-B3DC-3C343992DBB0}" type="pres">
      <dgm:prSet presAssocID="{B6A0FA42-51F1-4319-904E-A23881DFA7B7}" presName="compositeShape" presStyleCnt="0">
        <dgm:presLayoutVars>
          <dgm:chMax val="7"/>
          <dgm:dir/>
          <dgm:resizeHandles val="exact"/>
        </dgm:presLayoutVars>
      </dgm:prSet>
      <dgm:spPr/>
    </dgm:pt>
    <dgm:pt modelId="{0DCAE4B8-1BCD-431A-B710-095393E197AA}" type="pres">
      <dgm:prSet presAssocID="{B6A0FA42-51F1-4319-904E-A23881DFA7B7}" presName="wedge1" presStyleLbl="node1" presStyleIdx="0" presStyleCnt="4"/>
      <dgm:spPr/>
    </dgm:pt>
    <dgm:pt modelId="{25B9C6C6-AEE0-477E-BFC7-32533F998335}" type="pres">
      <dgm:prSet presAssocID="{B6A0FA42-51F1-4319-904E-A23881DFA7B7}" presName="dummy1a" presStyleCnt="0"/>
      <dgm:spPr/>
    </dgm:pt>
    <dgm:pt modelId="{551BA656-805B-4586-8A5A-7E7F3A63417E}" type="pres">
      <dgm:prSet presAssocID="{B6A0FA42-51F1-4319-904E-A23881DFA7B7}" presName="dummy1b" presStyleCnt="0"/>
      <dgm:spPr/>
    </dgm:pt>
    <dgm:pt modelId="{BCCEA711-503D-4824-A3FB-35024F99C2AA}" type="pres">
      <dgm:prSet presAssocID="{B6A0FA42-51F1-4319-904E-A23881DFA7B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9124DA5-A6CA-4C5C-9F58-803AF4625657}" type="pres">
      <dgm:prSet presAssocID="{B6A0FA42-51F1-4319-904E-A23881DFA7B7}" presName="wedge2" presStyleLbl="node1" presStyleIdx="1" presStyleCnt="4"/>
      <dgm:spPr/>
    </dgm:pt>
    <dgm:pt modelId="{F5DD239F-FBC2-47F1-A148-DAC72DEC60DE}" type="pres">
      <dgm:prSet presAssocID="{B6A0FA42-51F1-4319-904E-A23881DFA7B7}" presName="dummy2a" presStyleCnt="0"/>
      <dgm:spPr/>
    </dgm:pt>
    <dgm:pt modelId="{DBCD473F-FCB4-4604-BBC7-D35BE4D68E04}" type="pres">
      <dgm:prSet presAssocID="{B6A0FA42-51F1-4319-904E-A23881DFA7B7}" presName="dummy2b" presStyleCnt="0"/>
      <dgm:spPr/>
    </dgm:pt>
    <dgm:pt modelId="{A43B5E68-9DA9-4A9F-A045-A31888ED396B}" type="pres">
      <dgm:prSet presAssocID="{B6A0FA42-51F1-4319-904E-A23881DFA7B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C84F5F5-BF92-488A-AB90-DE47F06F2C94}" type="pres">
      <dgm:prSet presAssocID="{B6A0FA42-51F1-4319-904E-A23881DFA7B7}" presName="wedge3" presStyleLbl="node1" presStyleIdx="2" presStyleCnt="4"/>
      <dgm:spPr/>
    </dgm:pt>
    <dgm:pt modelId="{663804A5-E83A-4CF1-AA0B-4ED6C0F0E861}" type="pres">
      <dgm:prSet presAssocID="{B6A0FA42-51F1-4319-904E-A23881DFA7B7}" presName="dummy3a" presStyleCnt="0"/>
      <dgm:spPr/>
    </dgm:pt>
    <dgm:pt modelId="{F9860C0B-A70B-4CA6-BE79-DBCF31892D1A}" type="pres">
      <dgm:prSet presAssocID="{B6A0FA42-51F1-4319-904E-A23881DFA7B7}" presName="dummy3b" presStyleCnt="0"/>
      <dgm:spPr/>
    </dgm:pt>
    <dgm:pt modelId="{03345FB9-06E8-4539-B133-B082601ADDD3}" type="pres">
      <dgm:prSet presAssocID="{B6A0FA42-51F1-4319-904E-A23881DFA7B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267FD1A-5B73-4F28-AFD0-79580BA037BE}" type="pres">
      <dgm:prSet presAssocID="{B6A0FA42-51F1-4319-904E-A23881DFA7B7}" presName="wedge4" presStyleLbl="node1" presStyleIdx="3" presStyleCnt="4"/>
      <dgm:spPr/>
    </dgm:pt>
    <dgm:pt modelId="{A75A06DA-9F1E-4B63-8DCB-8E43FBEDA8F2}" type="pres">
      <dgm:prSet presAssocID="{B6A0FA42-51F1-4319-904E-A23881DFA7B7}" presName="dummy4a" presStyleCnt="0"/>
      <dgm:spPr/>
    </dgm:pt>
    <dgm:pt modelId="{94710332-8906-486A-AB95-DE912A8324FC}" type="pres">
      <dgm:prSet presAssocID="{B6A0FA42-51F1-4319-904E-A23881DFA7B7}" presName="dummy4b" presStyleCnt="0"/>
      <dgm:spPr/>
    </dgm:pt>
    <dgm:pt modelId="{445F2791-8F36-4F5C-9044-108FA27C8122}" type="pres">
      <dgm:prSet presAssocID="{B6A0FA42-51F1-4319-904E-A23881DFA7B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FDD3228-E66A-4BCB-B97E-5509BF7893AA}" type="pres">
      <dgm:prSet presAssocID="{D895862D-8BCB-4191-80C5-ADCBABE2CED6}" presName="arrowWedge1" presStyleLbl="fgSibTrans2D1" presStyleIdx="0" presStyleCnt="4"/>
      <dgm:spPr/>
    </dgm:pt>
    <dgm:pt modelId="{16C03ABE-EFF5-4324-AB93-B3C4F86BF556}" type="pres">
      <dgm:prSet presAssocID="{24AEEB79-185E-42D8-BAAD-02F65B94261A}" presName="arrowWedge2" presStyleLbl="fgSibTrans2D1" presStyleIdx="1" presStyleCnt="4"/>
      <dgm:spPr/>
    </dgm:pt>
    <dgm:pt modelId="{56A9A041-7874-4104-BA46-1AFEE91E5246}" type="pres">
      <dgm:prSet presAssocID="{13167AC5-6D32-469D-82B1-B9B734A3C344}" presName="arrowWedge3" presStyleLbl="fgSibTrans2D1" presStyleIdx="2" presStyleCnt="4"/>
      <dgm:spPr/>
    </dgm:pt>
    <dgm:pt modelId="{3CB87C22-F245-49F6-999A-C7B288671205}" type="pres">
      <dgm:prSet presAssocID="{171BF006-CF2B-43C0-BCF4-2692CAF2B191}" presName="arrowWedge4" presStyleLbl="fgSibTrans2D1" presStyleIdx="3" presStyleCnt="4"/>
      <dgm:spPr/>
    </dgm:pt>
  </dgm:ptLst>
  <dgm:cxnLst>
    <dgm:cxn modelId="{C9DE9314-55B0-4444-8CCD-273543677A1D}" srcId="{B6A0FA42-51F1-4319-904E-A23881DFA7B7}" destId="{5BCCAC6A-E62E-492B-AE60-99FC587562DD}" srcOrd="2" destOrd="0" parTransId="{55018E65-7884-4EEA-98E2-979BD105AFBD}" sibTransId="{13167AC5-6D32-469D-82B1-B9B734A3C344}"/>
    <dgm:cxn modelId="{F868B11B-497B-457F-A89C-27752FD1A462}" type="presOf" srcId="{5BCCAC6A-E62E-492B-AE60-99FC587562DD}" destId="{03345FB9-06E8-4539-B133-B082601ADDD3}" srcOrd="1" destOrd="0" presId="urn:microsoft.com/office/officeart/2005/8/layout/cycle8"/>
    <dgm:cxn modelId="{082AF21D-14C7-4876-8A20-B3E074456ED9}" type="presOf" srcId="{BD54A171-2F11-4247-AD60-9F50199A2BFC}" destId="{2267FD1A-5B73-4F28-AFD0-79580BA037BE}" srcOrd="0" destOrd="0" presId="urn:microsoft.com/office/officeart/2005/8/layout/cycle8"/>
    <dgm:cxn modelId="{7081852B-F258-424F-AC34-4048EA410156}" type="presOf" srcId="{B6A0FA42-51F1-4319-904E-A23881DFA7B7}" destId="{9EAA1D13-F235-46A1-B3DC-3C343992DBB0}" srcOrd="0" destOrd="0" presId="urn:microsoft.com/office/officeart/2005/8/layout/cycle8"/>
    <dgm:cxn modelId="{BBD6F42D-0CF6-4F01-B003-64E013CB9879}" type="presOf" srcId="{0A608F63-1127-4670-A428-A724BD27A3A7}" destId="{BCCEA711-503D-4824-A3FB-35024F99C2AA}" srcOrd="1" destOrd="0" presId="urn:microsoft.com/office/officeart/2005/8/layout/cycle8"/>
    <dgm:cxn modelId="{7DD99B36-B3F9-4344-9256-A697A81B6841}" srcId="{B6A0FA42-51F1-4319-904E-A23881DFA7B7}" destId="{FEAC7480-0C3B-40A0-BFDA-6F3F04A199F2}" srcOrd="1" destOrd="0" parTransId="{D500B57A-C73A-4CAF-A207-C725DB29749A}" sibTransId="{24AEEB79-185E-42D8-BAAD-02F65B94261A}"/>
    <dgm:cxn modelId="{88208660-154B-4F36-8E44-85581E8CACB1}" type="presOf" srcId="{BD54A171-2F11-4247-AD60-9F50199A2BFC}" destId="{445F2791-8F36-4F5C-9044-108FA27C8122}" srcOrd="1" destOrd="0" presId="urn:microsoft.com/office/officeart/2005/8/layout/cycle8"/>
    <dgm:cxn modelId="{DC4FE167-83E6-4D42-A6C9-B7601B102B44}" type="presOf" srcId="{0A608F63-1127-4670-A428-A724BD27A3A7}" destId="{0DCAE4B8-1BCD-431A-B710-095393E197AA}" srcOrd="0" destOrd="0" presId="urn:microsoft.com/office/officeart/2005/8/layout/cycle8"/>
    <dgm:cxn modelId="{953C2587-3C4D-4ABB-A32C-288C4FCAE726}" type="presOf" srcId="{FEAC7480-0C3B-40A0-BFDA-6F3F04A199F2}" destId="{F9124DA5-A6CA-4C5C-9F58-803AF4625657}" srcOrd="0" destOrd="0" presId="urn:microsoft.com/office/officeart/2005/8/layout/cycle8"/>
    <dgm:cxn modelId="{134DD697-CC3D-4890-98E3-2EE0B382D554}" type="presOf" srcId="{FEAC7480-0C3B-40A0-BFDA-6F3F04A199F2}" destId="{A43B5E68-9DA9-4A9F-A045-A31888ED396B}" srcOrd="1" destOrd="0" presId="urn:microsoft.com/office/officeart/2005/8/layout/cycle8"/>
    <dgm:cxn modelId="{740B68A9-6EC4-4078-8F89-AE6044E9BA9E}" srcId="{B6A0FA42-51F1-4319-904E-A23881DFA7B7}" destId="{BD54A171-2F11-4247-AD60-9F50199A2BFC}" srcOrd="3" destOrd="0" parTransId="{3122D7E0-9E72-4757-AE0D-9A8B300C1EFC}" sibTransId="{171BF006-CF2B-43C0-BCF4-2692CAF2B191}"/>
    <dgm:cxn modelId="{A875BCBC-E27D-4F73-A83E-DE8316735D38}" type="presOf" srcId="{5BCCAC6A-E62E-492B-AE60-99FC587562DD}" destId="{AC84F5F5-BF92-488A-AB90-DE47F06F2C94}" srcOrd="0" destOrd="0" presId="urn:microsoft.com/office/officeart/2005/8/layout/cycle8"/>
    <dgm:cxn modelId="{F1CEBBC0-F79D-4C63-8D24-C427B24A3F66}" srcId="{B6A0FA42-51F1-4319-904E-A23881DFA7B7}" destId="{0A608F63-1127-4670-A428-A724BD27A3A7}" srcOrd="0" destOrd="0" parTransId="{A358C5E1-BBB0-4015-8A56-465FD2487ADC}" sibTransId="{D895862D-8BCB-4191-80C5-ADCBABE2CED6}"/>
    <dgm:cxn modelId="{745FB812-AF8A-446B-8415-2B9CC1C7CC8C}" type="presParOf" srcId="{9EAA1D13-F235-46A1-B3DC-3C343992DBB0}" destId="{0DCAE4B8-1BCD-431A-B710-095393E197AA}" srcOrd="0" destOrd="0" presId="urn:microsoft.com/office/officeart/2005/8/layout/cycle8"/>
    <dgm:cxn modelId="{828041C7-2088-4295-8AD5-F6C579E69950}" type="presParOf" srcId="{9EAA1D13-F235-46A1-B3DC-3C343992DBB0}" destId="{25B9C6C6-AEE0-477E-BFC7-32533F998335}" srcOrd="1" destOrd="0" presId="urn:microsoft.com/office/officeart/2005/8/layout/cycle8"/>
    <dgm:cxn modelId="{47FE22D0-5258-448F-8B37-5CA44CDB07B4}" type="presParOf" srcId="{9EAA1D13-F235-46A1-B3DC-3C343992DBB0}" destId="{551BA656-805B-4586-8A5A-7E7F3A63417E}" srcOrd="2" destOrd="0" presId="urn:microsoft.com/office/officeart/2005/8/layout/cycle8"/>
    <dgm:cxn modelId="{0DC37351-B77A-4358-80EC-393E38938EBD}" type="presParOf" srcId="{9EAA1D13-F235-46A1-B3DC-3C343992DBB0}" destId="{BCCEA711-503D-4824-A3FB-35024F99C2AA}" srcOrd="3" destOrd="0" presId="urn:microsoft.com/office/officeart/2005/8/layout/cycle8"/>
    <dgm:cxn modelId="{FDBF6F98-E04B-4B8A-B41B-2301F103F6EC}" type="presParOf" srcId="{9EAA1D13-F235-46A1-B3DC-3C343992DBB0}" destId="{F9124DA5-A6CA-4C5C-9F58-803AF4625657}" srcOrd="4" destOrd="0" presId="urn:microsoft.com/office/officeart/2005/8/layout/cycle8"/>
    <dgm:cxn modelId="{7F62D168-F464-4934-9622-84F64D0D2096}" type="presParOf" srcId="{9EAA1D13-F235-46A1-B3DC-3C343992DBB0}" destId="{F5DD239F-FBC2-47F1-A148-DAC72DEC60DE}" srcOrd="5" destOrd="0" presId="urn:microsoft.com/office/officeart/2005/8/layout/cycle8"/>
    <dgm:cxn modelId="{41C28C73-9ECB-4342-BFA3-70F3068B4EA7}" type="presParOf" srcId="{9EAA1D13-F235-46A1-B3DC-3C343992DBB0}" destId="{DBCD473F-FCB4-4604-BBC7-D35BE4D68E04}" srcOrd="6" destOrd="0" presId="urn:microsoft.com/office/officeart/2005/8/layout/cycle8"/>
    <dgm:cxn modelId="{B22E4E72-B772-416C-A455-3E0CA5BD7E03}" type="presParOf" srcId="{9EAA1D13-F235-46A1-B3DC-3C343992DBB0}" destId="{A43B5E68-9DA9-4A9F-A045-A31888ED396B}" srcOrd="7" destOrd="0" presId="urn:microsoft.com/office/officeart/2005/8/layout/cycle8"/>
    <dgm:cxn modelId="{4968FAE0-4B84-4ED3-A05B-423F1A28B9B4}" type="presParOf" srcId="{9EAA1D13-F235-46A1-B3DC-3C343992DBB0}" destId="{AC84F5F5-BF92-488A-AB90-DE47F06F2C94}" srcOrd="8" destOrd="0" presId="urn:microsoft.com/office/officeart/2005/8/layout/cycle8"/>
    <dgm:cxn modelId="{6372A52D-7B80-4A4D-8D98-E0C7980DC0DA}" type="presParOf" srcId="{9EAA1D13-F235-46A1-B3DC-3C343992DBB0}" destId="{663804A5-E83A-4CF1-AA0B-4ED6C0F0E861}" srcOrd="9" destOrd="0" presId="urn:microsoft.com/office/officeart/2005/8/layout/cycle8"/>
    <dgm:cxn modelId="{F90ED028-DA99-4685-8A21-D2ADA6F1B514}" type="presParOf" srcId="{9EAA1D13-F235-46A1-B3DC-3C343992DBB0}" destId="{F9860C0B-A70B-4CA6-BE79-DBCF31892D1A}" srcOrd="10" destOrd="0" presId="urn:microsoft.com/office/officeart/2005/8/layout/cycle8"/>
    <dgm:cxn modelId="{2DFA539F-BEAB-4628-ADFB-E8B2D2CCE0E0}" type="presParOf" srcId="{9EAA1D13-F235-46A1-B3DC-3C343992DBB0}" destId="{03345FB9-06E8-4539-B133-B082601ADDD3}" srcOrd="11" destOrd="0" presId="urn:microsoft.com/office/officeart/2005/8/layout/cycle8"/>
    <dgm:cxn modelId="{63E17F6B-8C0D-4A90-A1BA-85A219DDD144}" type="presParOf" srcId="{9EAA1D13-F235-46A1-B3DC-3C343992DBB0}" destId="{2267FD1A-5B73-4F28-AFD0-79580BA037BE}" srcOrd="12" destOrd="0" presId="urn:microsoft.com/office/officeart/2005/8/layout/cycle8"/>
    <dgm:cxn modelId="{8C956104-83DD-4D81-A853-88DE0806A7DD}" type="presParOf" srcId="{9EAA1D13-F235-46A1-B3DC-3C343992DBB0}" destId="{A75A06DA-9F1E-4B63-8DCB-8E43FBEDA8F2}" srcOrd="13" destOrd="0" presId="urn:microsoft.com/office/officeart/2005/8/layout/cycle8"/>
    <dgm:cxn modelId="{3480F411-2D0D-4AB5-B0E8-2EBE3DA8A5BB}" type="presParOf" srcId="{9EAA1D13-F235-46A1-B3DC-3C343992DBB0}" destId="{94710332-8906-486A-AB95-DE912A8324FC}" srcOrd="14" destOrd="0" presId="urn:microsoft.com/office/officeart/2005/8/layout/cycle8"/>
    <dgm:cxn modelId="{D263F196-6103-4204-8B17-6196A8175109}" type="presParOf" srcId="{9EAA1D13-F235-46A1-B3DC-3C343992DBB0}" destId="{445F2791-8F36-4F5C-9044-108FA27C8122}" srcOrd="15" destOrd="0" presId="urn:microsoft.com/office/officeart/2005/8/layout/cycle8"/>
    <dgm:cxn modelId="{42B84BE4-9C6A-4707-BAB7-D5BA26248D55}" type="presParOf" srcId="{9EAA1D13-F235-46A1-B3DC-3C343992DBB0}" destId="{FFDD3228-E66A-4BCB-B97E-5509BF7893AA}" srcOrd="16" destOrd="0" presId="urn:microsoft.com/office/officeart/2005/8/layout/cycle8"/>
    <dgm:cxn modelId="{6B1A6467-52B8-42BB-89A7-B9A9A7582122}" type="presParOf" srcId="{9EAA1D13-F235-46A1-B3DC-3C343992DBB0}" destId="{16C03ABE-EFF5-4324-AB93-B3C4F86BF556}" srcOrd="17" destOrd="0" presId="urn:microsoft.com/office/officeart/2005/8/layout/cycle8"/>
    <dgm:cxn modelId="{BE1A537D-B49D-4021-A0E3-935FC111087B}" type="presParOf" srcId="{9EAA1D13-F235-46A1-B3DC-3C343992DBB0}" destId="{56A9A041-7874-4104-BA46-1AFEE91E5246}" srcOrd="18" destOrd="0" presId="urn:microsoft.com/office/officeart/2005/8/layout/cycle8"/>
    <dgm:cxn modelId="{F57546D4-2254-44FF-8434-7DE8071A6C2A}" type="presParOf" srcId="{9EAA1D13-F235-46A1-B3DC-3C343992DBB0}" destId="{3CB87C22-F245-49F6-999A-C7B28867120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F51EAD-8024-4C73-9D7C-7BAB6F0F9646}" type="doc">
      <dgm:prSet loTypeId="urn:microsoft.com/office/officeart/2005/8/layout/matrix2" loCatId="matrix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3BC87CC7-7753-4EDF-B9E4-06F6EA463FC0}">
      <dgm:prSet phldrT="[Texto]" custT="1"/>
      <dgm:spPr/>
      <dgm:t>
        <a:bodyPr/>
        <a:lstStyle/>
        <a:p>
          <a:r>
            <a:rPr lang="es-ES" sz="2400" dirty="0"/>
            <a:t>Aumenta la necesidad de </a:t>
          </a:r>
          <a:r>
            <a:rPr lang="es-ES" sz="2400" b="1" dirty="0"/>
            <a:t>diferenciarse</a:t>
          </a:r>
        </a:p>
      </dgm:t>
    </dgm:pt>
    <dgm:pt modelId="{140B44F4-9CB1-4942-AC1C-BC5539F98032}" type="parTrans" cxnId="{70311646-9431-4219-A6BB-6C3A08A731F1}">
      <dgm:prSet/>
      <dgm:spPr/>
      <dgm:t>
        <a:bodyPr/>
        <a:lstStyle/>
        <a:p>
          <a:endParaRPr lang="es-ES" sz="2400"/>
        </a:p>
      </dgm:t>
    </dgm:pt>
    <dgm:pt modelId="{2E3CCF63-AFE1-45AB-B0E9-FFB888CAD436}" type="sibTrans" cxnId="{70311646-9431-4219-A6BB-6C3A08A731F1}">
      <dgm:prSet/>
      <dgm:spPr/>
      <dgm:t>
        <a:bodyPr/>
        <a:lstStyle/>
        <a:p>
          <a:endParaRPr lang="es-ES" sz="2400"/>
        </a:p>
      </dgm:t>
    </dgm:pt>
    <dgm:pt modelId="{884B1019-EC58-43B5-A57B-BA8BE02702C2}">
      <dgm:prSet phldrT="[Texto]" custT="1"/>
      <dgm:spPr/>
      <dgm:t>
        <a:bodyPr/>
        <a:lstStyle/>
        <a:p>
          <a:r>
            <a:rPr lang="es-ES" sz="2400" b="1" dirty="0"/>
            <a:t>Nuevos criterios </a:t>
          </a:r>
          <a:r>
            <a:rPr lang="es-ES" sz="2400" dirty="0"/>
            <a:t>entran en juego</a:t>
          </a:r>
        </a:p>
      </dgm:t>
    </dgm:pt>
    <dgm:pt modelId="{B347B3EE-CC2F-4510-BF65-1E92C66079FE}" type="parTrans" cxnId="{29F2EB81-0DAA-4193-8D80-357AE3830FD9}">
      <dgm:prSet/>
      <dgm:spPr/>
      <dgm:t>
        <a:bodyPr/>
        <a:lstStyle/>
        <a:p>
          <a:endParaRPr lang="es-ES" sz="2400"/>
        </a:p>
      </dgm:t>
    </dgm:pt>
    <dgm:pt modelId="{3B9AC550-5CBA-4D29-93A4-46DC74266D30}" type="sibTrans" cxnId="{29F2EB81-0DAA-4193-8D80-357AE3830FD9}">
      <dgm:prSet/>
      <dgm:spPr/>
      <dgm:t>
        <a:bodyPr/>
        <a:lstStyle/>
        <a:p>
          <a:endParaRPr lang="es-ES" sz="2400"/>
        </a:p>
      </dgm:t>
    </dgm:pt>
    <dgm:pt modelId="{42A292E1-BC5A-4C79-AA05-4AAFC3DBF51F}">
      <dgm:prSet phldrT="[Texto]" custT="1"/>
      <dgm:spPr/>
      <dgm:t>
        <a:bodyPr/>
        <a:lstStyle/>
        <a:p>
          <a:r>
            <a:rPr lang="es-ES" sz="2400" dirty="0"/>
            <a:t>Los </a:t>
          </a:r>
          <a:r>
            <a:rPr lang="es-ES" sz="2400" b="1" dirty="0"/>
            <a:t>precios</a:t>
          </a:r>
          <a:r>
            <a:rPr lang="es-ES" sz="2400" dirty="0"/>
            <a:t> seguirán </a:t>
          </a:r>
          <a:r>
            <a:rPr lang="es-ES" sz="2400" b="1" dirty="0"/>
            <a:t>bajo presión</a:t>
          </a:r>
        </a:p>
      </dgm:t>
    </dgm:pt>
    <dgm:pt modelId="{8341B501-CAC4-4B05-B842-82244887FBE9}" type="parTrans" cxnId="{6228AECF-5AC5-4C3B-81EE-8D8DC0585F03}">
      <dgm:prSet/>
      <dgm:spPr/>
      <dgm:t>
        <a:bodyPr/>
        <a:lstStyle/>
        <a:p>
          <a:endParaRPr lang="es-ES" sz="2400"/>
        </a:p>
      </dgm:t>
    </dgm:pt>
    <dgm:pt modelId="{A2DA9A52-4C82-4C6D-9455-DB750C0CE98E}" type="sibTrans" cxnId="{6228AECF-5AC5-4C3B-81EE-8D8DC0585F03}">
      <dgm:prSet/>
      <dgm:spPr/>
      <dgm:t>
        <a:bodyPr/>
        <a:lstStyle/>
        <a:p>
          <a:endParaRPr lang="es-ES" sz="2400"/>
        </a:p>
      </dgm:t>
    </dgm:pt>
    <dgm:pt modelId="{960DD5D0-57D6-4D4C-87C7-655ECF13A00D}">
      <dgm:prSet phldrT="[Texto]" custT="1"/>
      <dgm:spPr/>
      <dgm:t>
        <a:bodyPr/>
        <a:lstStyle/>
        <a:p>
          <a:r>
            <a:rPr lang="es-ES" sz="2400" dirty="0"/>
            <a:t>Demanda de </a:t>
          </a:r>
          <a:r>
            <a:rPr lang="es-ES" sz="2400" b="1" dirty="0"/>
            <a:t>asesoramiento</a:t>
          </a:r>
          <a:r>
            <a:rPr lang="es-ES" sz="2400" dirty="0"/>
            <a:t>: Simplificar soluciones </a:t>
          </a:r>
        </a:p>
      </dgm:t>
    </dgm:pt>
    <dgm:pt modelId="{9992BF37-70F1-47C8-9A23-D8C7493B9839}" type="parTrans" cxnId="{64E2361B-3AE1-46F5-A5B9-EBB3D209D238}">
      <dgm:prSet/>
      <dgm:spPr/>
      <dgm:t>
        <a:bodyPr/>
        <a:lstStyle/>
        <a:p>
          <a:endParaRPr lang="es-ES" sz="2400"/>
        </a:p>
      </dgm:t>
    </dgm:pt>
    <dgm:pt modelId="{C119A290-1EBA-4B6B-9788-9F5220A0AE90}" type="sibTrans" cxnId="{64E2361B-3AE1-46F5-A5B9-EBB3D209D238}">
      <dgm:prSet/>
      <dgm:spPr/>
      <dgm:t>
        <a:bodyPr/>
        <a:lstStyle/>
        <a:p>
          <a:endParaRPr lang="es-ES" sz="2400"/>
        </a:p>
      </dgm:t>
    </dgm:pt>
    <dgm:pt modelId="{C0269390-E55F-47A1-9C53-0D29D1FA876D}" type="pres">
      <dgm:prSet presAssocID="{01F51EAD-8024-4C73-9D7C-7BAB6F0F9646}" presName="matrix" presStyleCnt="0">
        <dgm:presLayoutVars>
          <dgm:chMax val="1"/>
          <dgm:dir/>
          <dgm:resizeHandles val="exact"/>
        </dgm:presLayoutVars>
      </dgm:prSet>
      <dgm:spPr/>
    </dgm:pt>
    <dgm:pt modelId="{15C892A5-9533-4BD5-B368-2C8C5A247202}" type="pres">
      <dgm:prSet presAssocID="{01F51EAD-8024-4C73-9D7C-7BAB6F0F9646}" presName="axisShape" presStyleLbl="bgShp" presStyleIdx="0" presStyleCnt="1"/>
      <dgm:spPr/>
    </dgm:pt>
    <dgm:pt modelId="{020217BB-382E-45E0-9903-024B328D3580}" type="pres">
      <dgm:prSet presAssocID="{01F51EAD-8024-4C73-9D7C-7BAB6F0F9646}" presName="rect1" presStyleLbl="node1" presStyleIdx="0" presStyleCnt="4" custScaleX="195930" custLinFactNeighborX="-54741" custLinFactNeighborY="-685">
        <dgm:presLayoutVars>
          <dgm:chMax val="0"/>
          <dgm:chPref val="0"/>
          <dgm:bulletEnabled val="1"/>
        </dgm:presLayoutVars>
      </dgm:prSet>
      <dgm:spPr/>
    </dgm:pt>
    <dgm:pt modelId="{E40958C5-A2E1-46B1-9956-81EB58CE74C3}" type="pres">
      <dgm:prSet presAssocID="{01F51EAD-8024-4C73-9D7C-7BAB6F0F9646}" presName="rect2" presStyleLbl="node1" presStyleIdx="1" presStyleCnt="4" custScaleX="143651" custLinFactNeighborX="27941" custLinFactNeighborY="-685">
        <dgm:presLayoutVars>
          <dgm:chMax val="0"/>
          <dgm:chPref val="0"/>
          <dgm:bulletEnabled val="1"/>
        </dgm:presLayoutVars>
      </dgm:prSet>
      <dgm:spPr/>
    </dgm:pt>
    <dgm:pt modelId="{266ED335-7160-4681-A94E-FD79287C3B1C}" type="pres">
      <dgm:prSet presAssocID="{01F51EAD-8024-4C73-9D7C-7BAB6F0F9646}" presName="rect3" presStyleLbl="node1" presStyleIdx="2" presStyleCnt="4" custScaleX="196897" custLinFactNeighborX="-54734" custLinFactNeighborY="-930">
        <dgm:presLayoutVars>
          <dgm:chMax val="0"/>
          <dgm:chPref val="0"/>
          <dgm:bulletEnabled val="1"/>
        </dgm:presLayoutVars>
      </dgm:prSet>
      <dgm:spPr/>
    </dgm:pt>
    <dgm:pt modelId="{B1144544-8B0D-4691-845A-38E4EEC126BF}" type="pres">
      <dgm:prSet presAssocID="{01F51EAD-8024-4C73-9D7C-7BAB6F0F9646}" presName="rect4" presStyleLbl="node1" presStyleIdx="3" presStyleCnt="4" custScaleX="187553" custLinFactNeighborX="51314" custLinFactNeighborY="-1422">
        <dgm:presLayoutVars>
          <dgm:chMax val="0"/>
          <dgm:chPref val="0"/>
          <dgm:bulletEnabled val="1"/>
        </dgm:presLayoutVars>
      </dgm:prSet>
      <dgm:spPr/>
    </dgm:pt>
  </dgm:ptLst>
  <dgm:cxnLst>
    <dgm:cxn modelId="{6528FD07-CABB-4002-8501-44A7529826AD}" type="presOf" srcId="{01F51EAD-8024-4C73-9D7C-7BAB6F0F9646}" destId="{C0269390-E55F-47A1-9C53-0D29D1FA876D}" srcOrd="0" destOrd="0" presId="urn:microsoft.com/office/officeart/2005/8/layout/matrix2"/>
    <dgm:cxn modelId="{64E2361B-3AE1-46F5-A5B9-EBB3D209D238}" srcId="{01F51EAD-8024-4C73-9D7C-7BAB6F0F9646}" destId="{960DD5D0-57D6-4D4C-87C7-655ECF13A00D}" srcOrd="3" destOrd="0" parTransId="{9992BF37-70F1-47C8-9A23-D8C7493B9839}" sibTransId="{C119A290-1EBA-4B6B-9788-9F5220A0AE90}"/>
    <dgm:cxn modelId="{09BF4F5C-79A3-4CC1-BF47-939A3A7D0984}" type="presOf" srcId="{884B1019-EC58-43B5-A57B-BA8BE02702C2}" destId="{E40958C5-A2E1-46B1-9956-81EB58CE74C3}" srcOrd="0" destOrd="0" presId="urn:microsoft.com/office/officeart/2005/8/layout/matrix2"/>
    <dgm:cxn modelId="{70311646-9431-4219-A6BB-6C3A08A731F1}" srcId="{01F51EAD-8024-4C73-9D7C-7BAB6F0F9646}" destId="{3BC87CC7-7753-4EDF-B9E4-06F6EA463FC0}" srcOrd="0" destOrd="0" parTransId="{140B44F4-9CB1-4942-AC1C-BC5539F98032}" sibTransId="{2E3CCF63-AFE1-45AB-B0E9-FFB888CAD436}"/>
    <dgm:cxn modelId="{4BE68D68-6D1E-48AC-B861-A6FC85A433B1}" type="presOf" srcId="{960DD5D0-57D6-4D4C-87C7-655ECF13A00D}" destId="{B1144544-8B0D-4691-845A-38E4EEC126BF}" srcOrd="0" destOrd="0" presId="urn:microsoft.com/office/officeart/2005/8/layout/matrix2"/>
    <dgm:cxn modelId="{939E826A-7F24-48B4-811C-F401BA4D73FD}" type="presOf" srcId="{42A292E1-BC5A-4C79-AA05-4AAFC3DBF51F}" destId="{266ED335-7160-4681-A94E-FD79287C3B1C}" srcOrd="0" destOrd="0" presId="urn:microsoft.com/office/officeart/2005/8/layout/matrix2"/>
    <dgm:cxn modelId="{29F2EB81-0DAA-4193-8D80-357AE3830FD9}" srcId="{01F51EAD-8024-4C73-9D7C-7BAB6F0F9646}" destId="{884B1019-EC58-43B5-A57B-BA8BE02702C2}" srcOrd="1" destOrd="0" parTransId="{B347B3EE-CC2F-4510-BF65-1E92C66079FE}" sibTransId="{3B9AC550-5CBA-4D29-93A4-46DC74266D30}"/>
    <dgm:cxn modelId="{D99FE48F-EFE2-46EF-9B37-4050FA910C7F}" type="presOf" srcId="{3BC87CC7-7753-4EDF-B9E4-06F6EA463FC0}" destId="{020217BB-382E-45E0-9903-024B328D3580}" srcOrd="0" destOrd="0" presId="urn:microsoft.com/office/officeart/2005/8/layout/matrix2"/>
    <dgm:cxn modelId="{6228AECF-5AC5-4C3B-81EE-8D8DC0585F03}" srcId="{01F51EAD-8024-4C73-9D7C-7BAB6F0F9646}" destId="{42A292E1-BC5A-4C79-AA05-4AAFC3DBF51F}" srcOrd="2" destOrd="0" parTransId="{8341B501-CAC4-4B05-B842-82244887FBE9}" sibTransId="{A2DA9A52-4C82-4C6D-9455-DB750C0CE98E}"/>
    <dgm:cxn modelId="{8FD8A5A0-1FF2-4C91-AD1C-7294DD554747}" type="presParOf" srcId="{C0269390-E55F-47A1-9C53-0D29D1FA876D}" destId="{15C892A5-9533-4BD5-B368-2C8C5A247202}" srcOrd="0" destOrd="0" presId="urn:microsoft.com/office/officeart/2005/8/layout/matrix2"/>
    <dgm:cxn modelId="{37604A65-452B-46E8-85E1-7AE740AD370E}" type="presParOf" srcId="{C0269390-E55F-47A1-9C53-0D29D1FA876D}" destId="{020217BB-382E-45E0-9903-024B328D3580}" srcOrd="1" destOrd="0" presId="urn:microsoft.com/office/officeart/2005/8/layout/matrix2"/>
    <dgm:cxn modelId="{92185607-ED95-4411-9686-854639908975}" type="presParOf" srcId="{C0269390-E55F-47A1-9C53-0D29D1FA876D}" destId="{E40958C5-A2E1-46B1-9956-81EB58CE74C3}" srcOrd="2" destOrd="0" presId="urn:microsoft.com/office/officeart/2005/8/layout/matrix2"/>
    <dgm:cxn modelId="{5BE384D0-06C9-42BC-B8E5-368283A12474}" type="presParOf" srcId="{C0269390-E55F-47A1-9C53-0D29D1FA876D}" destId="{266ED335-7160-4681-A94E-FD79287C3B1C}" srcOrd="3" destOrd="0" presId="urn:microsoft.com/office/officeart/2005/8/layout/matrix2"/>
    <dgm:cxn modelId="{C40ECBDC-3006-43F8-B57B-B34F143FDC42}" type="presParOf" srcId="{C0269390-E55F-47A1-9C53-0D29D1FA876D}" destId="{B1144544-8B0D-4691-845A-38E4EEC126B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BF77E-5114-48C0-8E07-C072E9DC278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0B59EBB7-D3F9-4414-A161-F4632E90481A}">
      <dgm:prSet phldrT="[Texto]" custT="1"/>
      <dgm:spPr/>
      <dgm:t>
        <a:bodyPr/>
        <a:lstStyle/>
        <a:p>
          <a:r>
            <a:rPr lang="es-ES" sz="2000" dirty="0"/>
            <a:t>Las personas y el cambio cultural</a:t>
          </a:r>
        </a:p>
      </dgm:t>
    </dgm:pt>
    <dgm:pt modelId="{73EDB5E1-7607-4130-B5B3-BD624B1A463B}" type="parTrans" cxnId="{C9426755-61CD-4876-8D28-E3704DEF3A1D}">
      <dgm:prSet/>
      <dgm:spPr/>
      <dgm:t>
        <a:bodyPr/>
        <a:lstStyle/>
        <a:p>
          <a:endParaRPr lang="es-ES" sz="2000"/>
        </a:p>
      </dgm:t>
    </dgm:pt>
    <dgm:pt modelId="{25B747AC-DE3D-49C5-83C3-F230975A1060}" type="sibTrans" cxnId="{C9426755-61CD-4876-8D28-E3704DEF3A1D}">
      <dgm:prSet/>
      <dgm:spPr/>
      <dgm:t>
        <a:bodyPr/>
        <a:lstStyle/>
        <a:p>
          <a:endParaRPr lang="es-ES" sz="2000"/>
        </a:p>
      </dgm:t>
    </dgm:pt>
    <dgm:pt modelId="{C40EA648-9958-4378-8775-553782F05E65}">
      <dgm:prSet phldrT="[Texto]" custT="1"/>
      <dgm:spPr/>
      <dgm:t>
        <a:bodyPr/>
        <a:lstStyle/>
        <a:p>
          <a:r>
            <a:rPr lang="es-ES" sz="2000" dirty="0"/>
            <a:t>Acertar la tecnología</a:t>
          </a:r>
        </a:p>
      </dgm:t>
    </dgm:pt>
    <dgm:pt modelId="{F3428B4A-57BF-48A7-A567-9A642EEC2803}" type="parTrans" cxnId="{A7A1A05F-89EB-4B68-B588-4CEB2DB4DDBE}">
      <dgm:prSet/>
      <dgm:spPr/>
      <dgm:t>
        <a:bodyPr/>
        <a:lstStyle/>
        <a:p>
          <a:endParaRPr lang="es-ES" sz="2000"/>
        </a:p>
      </dgm:t>
    </dgm:pt>
    <dgm:pt modelId="{40705A56-EDC1-4BC9-A6FC-406A26DE6FB6}" type="sibTrans" cxnId="{A7A1A05F-89EB-4B68-B588-4CEB2DB4DDBE}">
      <dgm:prSet/>
      <dgm:spPr/>
      <dgm:t>
        <a:bodyPr/>
        <a:lstStyle/>
        <a:p>
          <a:endParaRPr lang="es-ES" sz="2000"/>
        </a:p>
      </dgm:t>
    </dgm:pt>
    <dgm:pt modelId="{B0F76854-6D41-4612-8B67-E73B19516C12}">
      <dgm:prSet phldrT="[Texto]" custT="1"/>
      <dgm:spPr/>
      <dgm:t>
        <a:bodyPr/>
        <a:lstStyle/>
        <a:p>
          <a:r>
            <a:rPr lang="es-ES" sz="4000" dirty="0"/>
            <a:t>Claves del éxito o del fracaso</a:t>
          </a:r>
        </a:p>
      </dgm:t>
    </dgm:pt>
    <dgm:pt modelId="{8B6A5D7E-643D-4955-85D8-3701E1A12DDC}" type="parTrans" cxnId="{64EADDB9-D92B-4B28-9DD3-30583DC4FD5E}">
      <dgm:prSet/>
      <dgm:spPr/>
      <dgm:t>
        <a:bodyPr/>
        <a:lstStyle/>
        <a:p>
          <a:endParaRPr lang="es-ES" sz="2000"/>
        </a:p>
      </dgm:t>
    </dgm:pt>
    <dgm:pt modelId="{4F1A682F-CAEC-4F55-A31F-A3BEC30CBFA3}" type="sibTrans" cxnId="{64EADDB9-D92B-4B28-9DD3-30583DC4FD5E}">
      <dgm:prSet/>
      <dgm:spPr/>
      <dgm:t>
        <a:bodyPr/>
        <a:lstStyle/>
        <a:p>
          <a:endParaRPr lang="es-ES" sz="2000"/>
        </a:p>
      </dgm:t>
    </dgm:pt>
    <dgm:pt modelId="{710DB1D6-D070-45E1-9329-AED74657CCDA}" type="pres">
      <dgm:prSet presAssocID="{DA8BF77E-5114-48C0-8E07-C072E9DC2783}" presName="Name0" presStyleCnt="0">
        <dgm:presLayoutVars>
          <dgm:dir/>
          <dgm:resizeHandles val="exact"/>
        </dgm:presLayoutVars>
      </dgm:prSet>
      <dgm:spPr/>
    </dgm:pt>
    <dgm:pt modelId="{C95AFAD9-532C-46B5-B252-BFB791F91A9E}" type="pres">
      <dgm:prSet presAssocID="{DA8BF77E-5114-48C0-8E07-C072E9DC2783}" presName="vNodes" presStyleCnt="0"/>
      <dgm:spPr/>
    </dgm:pt>
    <dgm:pt modelId="{35C3B948-F367-4439-95C9-BF6F4DB2C358}" type="pres">
      <dgm:prSet presAssocID="{0B59EBB7-D3F9-4414-A161-F4632E90481A}" presName="node" presStyleLbl="node1" presStyleIdx="0" presStyleCnt="3">
        <dgm:presLayoutVars>
          <dgm:bulletEnabled val="1"/>
        </dgm:presLayoutVars>
      </dgm:prSet>
      <dgm:spPr/>
    </dgm:pt>
    <dgm:pt modelId="{33F9B2F6-59ED-4F22-9EB0-8740F8D8F0FD}" type="pres">
      <dgm:prSet presAssocID="{25B747AC-DE3D-49C5-83C3-F230975A1060}" presName="spacerT" presStyleCnt="0"/>
      <dgm:spPr/>
    </dgm:pt>
    <dgm:pt modelId="{0A29EED0-7F07-4621-AF79-E388A3254C4B}" type="pres">
      <dgm:prSet presAssocID="{25B747AC-DE3D-49C5-83C3-F230975A1060}" presName="sibTrans" presStyleLbl="sibTrans2D1" presStyleIdx="0" presStyleCnt="2"/>
      <dgm:spPr/>
    </dgm:pt>
    <dgm:pt modelId="{F383E7F2-80E6-42E5-99A5-46AADBAD5239}" type="pres">
      <dgm:prSet presAssocID="{25B747AC-DE3D-49C5-83C3-F230975A1060}" presName="spacerB" presStyleCnt="0"/>
      <dgm:spPr/>
    </dgm:pt>
    <dgm:pt modelId="{3469FB63-BC0A-4FC0-8F9F-5E4E0877FEB3}" type="pres">
      <dgm:prSet presAssocID="{C40EA648-9958-4378-8775-553782F05E65}" presName="node" presStyleLbl="node1" presStyleIdx="1" presStyleCnt="3">
        <dgm:presLayoutVars>
          <dgm:bulletEnabled val="1"/>
        </dgm:presLayoutVars>
      </dgm:prSet>
      <dgm:spPr/>
    </dgm:pt>
    <dgm:pt modelId="{AB580C41-EB91-4A15-B09E-0D7619BE181C}" type="pres">
      <dgm:prSet presAssocID="{DA8BF77E-5114-48C0-8E07-C072E9DC2783}" presName="sibTransLast" presStyleLbl="sibTrans2D1" presStyleIdx="1" presStyleCnt="2"/>
      <dgm:spPr/>
    </dgm:pt>
    <dgm:pt modelId="{ABDA4E70-80AD-4D71-AAED-780D02FDE3C1}" type="pres">
      <dgm:prSet presAssocID="{DA8BF77E-5114-48C0-8E07-C072E9DC2783}" presName="connectorText" presStyleLbl="sibTrans2D1" presStyleIdx="1" presStyleCnt="2"/>
      <dgm:spPr/>
    </dgm:pt>
    <dgm:pt modelId="{0F8D0D02-3D18-4BFD-94C4-BA396CFC0610}" type="pres">
      <dgm:prSet presAssocID="{DA8BF77E-5114-48C0-8E07-C072E9DC2783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0597F205-98FB-493C-AA1E-D9B3798A7C5D}" type="presOf" srcId="{0B59EBB7-D3F9-4414-A161-F4632E90481A}" destId="{35C3B948-F367-4439-95C9-BF6F4DB2C358}" srcOrd="0" destOrd="0" presId="urn:microsoft.com/office/officeart/2005/8/layout/equation2"/>
    <dgm:cxn modelId="{27AB2A1E-C1CC-4879-926F-6F75ED5906DB}" type="presOf" srcId="{B0F76854-6D41-4612-8B67-E73B19516C12}" destId="{0F8D0D02-3D18-4BFD-94C4-BA396CFC0610}" srcOrd="0" destOrd="0" presId="urn:microsoft.com/office/officeart/2005/8/layout/equation2"/>
    <dgm:cxn modelId="{19ABA02D-4121-4E56-BE55-8DBC8E7A2C35}" type="presOf" srcId="{C40EA648-9958-4378-8775-553782F05E65}" destId="{3469FB63-BC0A-4FC0-8F9F-5E4E0877FEB3}" srcOrd="0" destOrd="0" presId="urn:microsoft.com/office/officeart/2005/8/layout/equation2"/>
    <dgm:cxn modelId="{2459E75B-436E-45AD-B828-6457E7CD3DD0}" type="presOf" srcId="{40705A56-EDC1-4BC9-A6FC-406A26DE6FB6}" destId="{AB580C41-EB91-4A15-B09E-0D7619BE181C}" srcOrd="0" destOrd="0" presId="urn:microsoft.com/office/officeart/2005/8/layout/equation2"/>
    <dgm:cxn modelId="{A7A1A05F-89EB-4B68-B588-4CEB2DB4DDBE}" srcId="{DA8BF77E-5114-48C0-8E07-C072E9DC2783}" destId="{C40EA648-9958-4378-8775-553782F05E65}" srcOrd="1" destOrd="0" parTransId="{F3428B4A-57BF-48A7-A567-9A642EEC2803}" sibTransId="{40705A56-EDC1-4BC9-A6FC-406A26DE6FB6}"/>
    <dgm:cxn modelId="{C9426755-61CD-4876-8D28-E3704DEF3A1D}" srcId="{DA8BF77E-5114-48C0-8E07-C072E9DC2783}" destId="{0B59EBB7-D3F9-4414-A161-F4632E90481A}" srcOrd="0" destOrd="0" parTransId="{73EDB5E1-7607-4130-B5B3-BD624B1A463B}" sibTransId="{25B747AC-DE3D-49C5-83C3-F230975A1060}"/>
    <dgm:cxn modelId="{64EADDB9-D92B-4B28-9DD3-30583DC4FD5E}" srcId="{DA8BF77E-5114-48C0-8E07-C072E9DC2783}" destId="{B0F76854-6D41-4612-8B67-E73B19516C12}" srcOrd="2" destOrd="0" parTransId="{8B6A5D7E-643D-4955-85D8-3701E1A12DDC}" sibTransId="{4F1A682F-CAEC-4F55-A31F-A3BEC30CBFA3}"/>
    <dgm:cxn modelId="{5AA159C1-5B00-435D-84FE-C9A837A94F8F}" type="presOf" srcId="{DA8BF77E-5114-48C0-8E07-C072E9DC2783}" destId="{710DB1D6-D070-45E1-9329-AED74657CCDA}" srcOrd="0" destOrd="0" presId="urn:microsoft.com/office/officeart/2005/8/layout/equation2"/>
    <dgm:cxn modelId="{E3E3FCC5-D7C9-4F05-A396-14EE48BA016E}" type="presOf" srcId="{25B747AC-DE3D-49C5-83C3-F230975A1060}" destId="{0A29EED0-7F07-4621-AF79-E388A3254C4B}" srcOrd="0" destOrd="0" presId="urn:microsoft.com/office/officeart/2005/8/layout/equation2"/>
    <dgm:cxn modelId="{8594FCD4-8EB4-4C9C-AD32-C6B1CC0A2AB8}" type="presOf" srcId="{40705A56-EDC1-4BC9-A6FC-406A26DE6FB6}" destId="{ABDA4E70-80AD-4D71-AAED-780D02FDE3C1}" srcOrd="1" destOrd="0" presId="urn:microsoft.com/office/officeart/2005/8/layout/equation2"/>
    <dgm:cxn modelId="{875BC21D-FA46-4939-90A9-58B26C00446D}" type="presParOf" srcId="{710DB1D6-D070-45E1-9329-AED74657CCDA}" destId="{C95AFAD9-532C-46B5-B252-BFB791F91A9E}" srcOrd="0" destOrd="0" presId="urn:microsoft.com/office/officeart/2005/8/layout/equation2"/>
    <dgm:cxn modelId="{C8DC23A3-3C09-4F0F-B27F-2A50ED3197EE}" type="presParOf" srcId="{C95AFAD9-532C-46B5-B252-BFB791F91A9E}" destId="{35C3B948-F367-4439-95C9-BF6F4DB2C358}" srcOrd="0" destOrd="0" presId="urn:microsoft.com/office/officeart/2005/8/layout/equation2"/>
    <dgm:cxn modelId="{62118B58-D04F-4436-8C53-3CE7FDA0007D}" type="presParOf" srcId="{C95AFAD9-532C-46B5-B252-BFB791F91A9E}" destId="{33F9B2F6-59ED-4F22-9EB0-8740F8D8F0FD}" srcOrd="1" destOrd="0" presId="urn:microsoft.com/office/officeart/2005/8/layout/equation2"/>
    <dgm:cxn modelId="{46477B0E-FF58-4A3B-B9C7-34FDECB582CF}" type="presParOf" srcId="{C95AFAD9-532C-46B5-B252-BFB791F91A9E}" destId="{0A29EED0-7F07-4621-AF79-E388A3254C4B}" srcOrd="2" destOrd="0" presId="urn:microsoft.com/office/officeart/2005/8/layout/equation2"/>
    <dgm:cxn modelId="{E81CE354-EF02-42AC-A4F7-FA4EBA41CB3E}" type="presParOf" srcId="{C95AFAD9-532C-46B5-B252-BFB791F91A9E}" destId="{F383E7F2-80E6-42E5-99A5-46AADBAD5239}" srcOrd="3" destOrd="0" presId="urn:microsoft.com/office/officeart/2005/8/layout/equation2"/>
    <dgm:cxn modelId="{6E7B01D7-902A-46C3-8BBA-DCEC434CC9E7}" type="presParOf" srcId="{C95AFAD9-532C-46B5-B252-BFB791F91A9E}" destId="{3469FB63-BC0A-4FC0-8F9F-5E4E0877FEB3}" srcOrd="4" destOrd="0" presId="urn:microsoft.com/office/officeart/2005/8/layout/equation2"/>
    <dgm:cxn modelId="{B258B361-4FCB-45D9-A6DF-88E7F1C68373}" type="presParOf" srcId="{710DB1D6-D070-45E1-9329-AED74657CCDA}" destId="{AB580C41-EB91-4A15-B09E-0D7619BE181C}" srcOrd="1" destOrd="0" presId="urn:microsoft.com/office/officeart/2005/8/layout/equation2"/>
    <dgm:cxn modelId="{CBB22C7F-C0B1-4223-9407-2D21DEFDB705}" type="presParOf" srcId="{AB580C41-EB91-4A15-B09E-0D7619BE181C}" destId="{ABDA4E70-80AD-4D71-AAED-780D02FDE3C1}" srcOrd="0" destOrd="0" presId="urn:microsoft.com/office/officeart/2005/8/layout/equation2"/>
    <dgm:cxn modelId="{3516CBBE-113F-4B02-9C7B-E27492698887}" type="presParOf" srcId="{710DB1D6-D070-45E1-9329-AED74657CCDA}" destId="{0F8D0D02-3D18-4BFD-94C4-BA396CFC061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5DC69-2C8D-4621-96B3-EF8A362A3C09}">
      <dsp:nvSpPr>
        <dsp:cNvPr id="0" name=""/>
        <dsp:cNvSpPr/>
      </dsp:nvSpPr>
      <dsp:spPr>
        <a:xfrm>
          <a:off x="710982" y="0"/>
          <a:ext cx="1713391" cy="14910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026E7-6BA8-4810-AE9E-96BA8179781D}">
      <dsp:nvSpPr>
        <dsp:cNvPr id="0" name=""/>
        <dsp:cNvSpPr/>
      </dsp:nvSpPr>
      <dsp:spPr>
        <a:xfrm>
          <a:off x="143574" y="159700"/>
          <a:ext cx="994702" cy="1171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1995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1" kern="1200" dirty="0" err="1">
              <a:solidFill>
                <a:srgbClr val="FFFF00"/>
              </a:solidFill>
            </a:rPr>
            <a:t>naturane</a:t>
          </a:r>
          <a:endParaRPr lang="es-ES" sz="1200" b="1" i="1" kern="1200" dirty="0">
            <a:solidFill>
              <a:srgbClr val="FFFF00"/>
            </a:solidFill>
          </a:endParaRPr>
        </a:p>
      </dsp:txBody>
      <dsp:txXfrm>
        <a:off x="289245" y="331287"/>
        <a:ext cx="703360" cy="828494"/>
      </dsp:txXfrm>
    </dsp:sp>
    <dsp:sp modelId="{3DF24382-4C13-4195-B5EB-27F4B2A19D4C}">
      <dsp:nvSpPr>
        <dsp:cNvPr id="0" name=""/>
        <dsp:cNvSpPr/>
      </dsp:nvSpPr>
      <dsp:spPr>
        <a:xfrm>
          <a:off x="3124131" y="0"/>
          <a:ext cx="1705784" cy="14910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</dsp:txBody>
      <dsp:txXfrm>
        <a:off x="3550577" y="223661"/>
        <a:ext cx="831570" cy="1043749"/>
      </dsp:txXfrm>
    </dsp:sp>
    <dsp:sp modelId="{B6928298-87B5-40AE-A7DF-9A8C23F6674E}">
      <dsp:nvSpPr>
        <dsp:cNvPr id="0" name=""/>
        <dsp:cNvSpPr/>
      </dsp:nvSpPr>
      <dsp:spPr>
        <a:xfrm>
          <a:off x="2341155" y="-27692"/>
          <a:ext cx="1325351" cy="15464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2001 </a:t>
          </a:r>
          <a:r>
            <a:rPr lang="es-ES" sz="1400" b="0" i="1" kern="1200" dirty="0" err="1">
              <a:solidFill>
                <a:schemeClr val="bg1"/>
              </a:solidFill>
            </a:rPr>
            <a:t>naturane</a:t>
          </a:r>
          <a:r>
            <a:rPr lang="es-ES" sz="1400" b="0" i="1" kern="1200" dirty="0">
              <a:solidFill>
                <a:schemeClr val="bg1"/>
              </a:solidFill>
            </a:rPr>
            <a:t> + </a:t>
          </a:r>
          <a:r>
            <a:rPr lang="es-ES" sz="1400" b="1" kern="1200" dirty="0">
              <a:solidFill>
                <a:srgbClr val="FFFF00"/>
              </a:solidFill>
            </a:rPr>
            <a:t>GLOBALGAP</a:t>
          </a:r>
        </a:p>
      </dsp:txBody>
      <dsp:txXfrm>
        <a:off x="2535248" y="198781"/>
        <a:ext cx="937165" cy="1093509"/>
      </dsp:txXfrm>
    </dsp:sp>
    <dsp:sp modelId="{6B0E9B40-FF7F-454F-B76A-14A5CE396083}">
      <dsp:nvSpPr>
        <dsp:cNvPr id="0" name=""/>
        <dsp:cNvSpPr/>
      </dsp:nvSpPr>
      <dsp:spPr>
        <a:xfrm>
          <a:off x="5638467" y="0"/>
          <a:ext cx="1678099" cy="14910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A5D5E-6032-48F3-B20E-C02B5A2432B0}">
      <dsp:nvSpPr>
        <dsp:cNvPr id="0" name=""/>
        <dsp:cNvSpPr/>
      </dsp:nvSpPr>
      <dsp:spPr>
        <a:xfrm>
          <a:off x="4765537" y="-95024"/>
          <a:ext cx="1367535" cy="16811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2018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1" kern="1200" dirty="0" err="1">
              <a:solidFill>
                <a:schemeClr val="bg1"/>
              </a:solidFill>
            </a:rPr>
            <a:t>naturane</a:t>
          </a:r>
          <a:r>
            <a:rPr lang="es-ES" sz="1400" b="0" i="1" kern="1200" dirty="0">
              <a:solidFill>
                <a:schemeClr val="bg1"/>
              </a:solidFill>
            </a:rPr>
            <a:t> + </a:t>
          </a:r>
          <a:r>
            <a:rPr lang="es-ES" sz="1400" b="0" kern="1200" dirty="0"/>
            <a:t>GLOBALGAP +</a:t>
          </a:r>
          <a:r>
            <a:rPr lang="es-ES" sz="1400" b="1" kern="1200" dirty="0"/>
            <a:t> </a:t>
          </a:r>
          <a:r>
            <a:rPr lang="es-ES" sz="1400" b="1" kern="1200" dirty="0">
              <a:solidFill>
                <a:srgbClr val="FFFF00"/>
              </a:solidFill>
            </a:rPr>
            <a:t>Residuo 0</a:t>
          </a:r>
        </a:p>
      </dsp:txBody>
      <dsp:txXfrm>
        <a:off x="4965808" y="151170"/>
        <a:ext cx="966993" cy="1188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AE4B8-1BCD-431A-B710-095393E197AA}">
      <dsp:nvSpPr>
        <dsp:cNvPr id="0" name=""/>
        <dsp:cNvSpPr/>
      </dsp:nvSpPr>
      <dsp:spPr>
        <a:xfrm>
          <a:off x="2068097" y="295077"/>
          <a:ext cx="3990668" cy="399066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Calidad</a:t>
          </a:r>
        </a:p>
      </dsp:txBody>
      <dsp:txXfrm>
        <a:off x="4186477" y="1122191"/>
        <a:ext cx="1472746" cy="1092683"/>
      </dsp:txXfrm>
    </dsp:sp>
    <dsp:sp modelId="{F9124DA5-A6CA-4C5C-9F58-803AF4625657}">
      <dsp:nvSpPr>
        <dsp:cNvPr id="0" name=""/>
        <dsp:cNvSpPr/>
      </dsp:nvSpPr>
      <dsp:spPr>
        <a:xfrm>
          <a:off x="2068097" y="429049"/>
          <a:ext cx="3990668" cy="399066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Servicio</a:t>
          </a:r>
        </a:p>
      </dsp:txBody>
      <dsp:txXfrm>
        <a:off x="4186477" y="2499921"/>
        <a:ext cx="1472746" cy="1092683"/>
      </dsp:txXfrm>
    </dsp:sp>
    <dsp:sp modelId="{AC84F5F5-BF92-488A-AB90-DE47F06F2C94}">
      <dsp:nvSpPr>
        <dsp:cNvPr id="0" name=""/>
        <dsp:cNvSpPr/>
      </dsp:nvSpPr>
      <dsp:spPr>
        <a:xfrm>
          <a:off x="1934125" y="429049"/>
          <a:ext cx="3990668" cy="399066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Cliente</a:t>
          </a:r>
        </a:p>
      </dsp:txBody>
      <dsp:txXfrm>
        <a:off x="2333667" y="2499921"/>
        <a:ext cx="1472746" cy="1092683"/>
      </dsp:txXfrm>
    </dsp:sp>
    <dsp:sp modelId="{2267FD1A-5B73-4F28-AFD0-79580BA037BE}">
      <dsp:nvSpPr>
        <dsp:cNvPr id="0" name=""/>
        <dsp:cNvSpPr/>
      </dsp:nvSpPr>
      <dsp:spPr>
        <a:xfrm>
          <a:off x="1934125" y="295077"/>
          <a:ext cx="3990668" cy="399066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 sostenible</a:t>
          </a:r>
        </a:p>
      </dsp:txBody>
      <dsp:txXfrm>
        <a:off x="2333667" y="1122191"/>
        <a:ext cx="1472746" cy="1092683"/>
      </dsp:txXfrm>
    </dsp:sp>
    <dsp:sp modelId="{FFDD3228-E66A-4BCB-B97E-5509BF7893AA}">
      <dsp:nvSpPr>
        <dsp:cNvPr id="0" name=""/>
        <dsp:cNvSpPr/>
      </dsp:nvSpPr>
      <dsp:spPr>
        <a:xfrm>
          <a:off x="1821056" y="48036"/>
          <a:ext cx="4484751" cy="448475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03ABE-EFF5-4324-AB93-B3C4F86BF556}">
      <dsp:nvSpPr>
        <dsp:cNvPr id="0" name=""/>
        <dsp:cNvSpPr/>
      </dsp:nvSpPr>
      <dsp:spPr>
        <a:xfrm>
          <a:off x="1821056" y="182008"/>
          <a:ext cx="4484751" cy="448475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9A041-7874-4104-BA46-1AFEE91E5246}">
      <dsp:nvSpPr>
        <dsp:cNvPr id="0" name=""/>
        <dsp:cNvSpPr/>
      </dsp:nvSpPr>
      <dsp:spPr>
        <a:xfrm>
          <a:off x="1687084" y="182008"/>
          <a:ext cx="4484751" cy="448475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B87C22-F245-49F6-999A-C7B288671205}">
      <dsp:nvSpPr>
        <dsp:cNvPr id="0" name=""/>
        <dsp:cNvSpPr/>
      </dsp:nvSpPr>
      <dsp:spPr>
        <a:xfrm>
          <a:off x="1687084" y="48036"/>
          <a:ext cx="4484751" cy="448475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892A5-9533-4BD5-B368-2C8C5A247202}">
      <dsp:nvSpPr>
        <dsp:cNvPr id="0" name=""/>
        <dsp:cNvSpPr/>
      </dsp:nvSpPr>
      <dsp:spPr>
        <a:xfrm>
          <a:off x="1990287" y="0"/>
          <a:ext cx="4308862" cy="430886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0217BB-382E-45E0-9903-024B328D3580}">
      <dsp:nvSpPr>
        <dsp:cNvPr id="0" name=""/>
        <dsp:cNvSpPr/>
      </dsp:nvSpPr>
      <dsp:spPr>
        <a:xfrm>
          <a:off x="500179" y="268269"/>
          <a:ext cx="3376941" cy="17235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Aumenta la necesidad de </a:t>
          </a:r>
          <a:r>
            <a:rPr lang="es-ES" sz="2400" b="1" kern="1200" dirty="0"/>
            <a:t>diferenciarse</a:t>
          </a:r>
        </a:p>
      </dsp:txBody>
      <dsp:txXfrm>
        <a:off x="584315" y="352405"/>
        <a:ext cx="3208669" cy="1555272"/>
      </dsp:txXfrm>
    </dsp:sp>
    <dsp:sp modelId="{E40958C5-A2E1-46B1-9956-81EB58CE74C3}">
      <dsp:nvSpPr>
        <dsp:cNvPr id="0" name=""/>
        <dsp:cNvSpPr/>
      </dsp:nvSpPr>
      <dsp:spPr>
        <a:xfrm>
          <a:off x="4400931" y="268269"/>
          <a:ext cx="2475889" cy="17235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Nuevos criterios </a:t>
          </a:r>
          <a:r>
            <a:rPr lang="es-ES" sz="2400" kern="1200" dirty="0"/>
            <a:t>entran en juego</a:t>
          </a:r>
        </a:p>
      </dsp:txBody>
      <dsp:txXfrm>
        <a:off x="4485067" y="352405"/>
        <a:ext cx="2307617" cy="1555272"/>
      </dsp:txXfrm>
    </dsp:sp>
    <dsp:sp modelId="{266ED335-7160-4681-A94E-FD79287C3B1C}">
      <dsp:nvSpPr>
        <dsp:cNvPr id="0" name=""/>
        <dsp:cNvSpPr/>
      </dsp:nvSpPr>
      <dsp:spPr>
        <a:xfrm>
          <a:off x="491966" y="2289212"/>
          <a:ext cx="3393608" cy="17235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Los </a:t>
          </a:r>
          <a:r>
            <a:rPr lang="es-ES" sz="2400" b="1" kern="1200" dirty="0"/>
            <a:t>precios</a:t>
          </a:r>
          <a:r>
            <a:rPr lang="es-ES" sz="2400" kern="1200" dirty="0"/>
            <a:t> seguirán </a:t>
          </a:r>
          <a:r>
            <a:rPr lang="es-ES" sz="2400" b="1" kern="1200" dirty="0"/>
            <a:t>bajo presión</a:t>
          </a:r>
        </a:p>
      </dsp:txBody>
      <dsp:txXfrm>
        <a:off x="576102" y="2373348"/>
        <a:ext cx="3225336" cy="1555272"/>
      </dsp:txXfrm>
    </dsp:sp>
    <dsp:sp modelId="{B1144544-8B0D-4691-845A-38E4EEC126BF}">
      <dsp:nvSpPr>
        <dsp:cNvPr id="0" name=""/>
        <dsp:cNvSpPr/>
      </dsp:nvSpPr>
      <dsp:spPr>
        <a:xfrm>
          <a:off x="4425440" y="2280732"/>
          <a:ext cx="3232559" cy="17235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Demanda de </a:t>
          </a:r>
          <a:r>
            <a:rPr lang="es-ES" sz="2400" b="1" kern="1200" dirty="0"/>
            <a:t>asesoramiento</a:t>
          </a:r>
          <a:r>
            <a:rPr lang="es-ES" sz="2400" kern="1200" dirty="0"/>
            <a:t>: Simplificar soluciones </a:t>
          </a:r>
        </a:p>
      </dsp:txBody>
      <dsp:txXfrm>
        <a:off x="4509576" y="2364868"/>
        <a:ext cx="3064287" cy="1555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3B948-F367-4439-95C9-BF6F4DB2C358}">
      <dsp:nvSpPr>
        <dsp:cNvPr id="0" name=""/>
        <dsp:cNvSpPr/>
      </dsp:nvSpPr>
      <dsp:spPr>
        <a:xfrm>
          <a:off x="979266" y="2449"/>
          <a:ext cx="1776220" cy="17762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Las personas y el cambio cultural</a:t>
          </a:r>
        </a:p>
      </dsp:txBody>
      <dsp:txXfrm>
        <a:off x="1239387" y="262570"/>
        <a:ext cx="1255978" cy="1255978"/>
      </dsp:txXfrm>
    </dsp:sp>
    <dsp:sp modelId="{0A29EED0-7F07-4621-AF79-E388A3254C4B}">
      <dsp:nvSpPr>
        <dsp:cNvPr id="0" name=""/>
        <dsp:cNvSpPr/>
      </dsp:nvSpPr>
      <dsp:spPr>
        <a:xfrm>
          <a:off x="1352272" y="1922898"/>
          <a:ext cx="1030208" cy="1030208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1488826" y="2316850"/>
        <a:ext cx="757100" cy="242304"/>
      </dsp:txXfrm>
    </dsp:sp>
    <dsp:sp modelId="{3469FB63-BC0A-4FC0-8F9F-5E4E0877FEB3}">
      <dsp:nvSpPr>
        <dsp:cNvPr id="0" name=""/>
        <dsp:cNvSpPr/>
      </dsp:nvSpPr>
      <dsp:spPr>
        <a:xfrm>
          <a:off x="979266" y="3097336"/>
          <a:ext cx="1776220" cy="17762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Acertar la tecnología</a:t>
          </a:r>
        </a:p>
      </dsp:txBody>
      <dsp:txXfrm>
        <a:off x="1239387" y="3357457"/>
        <a:ext cx="1255978" cy="1255978"/>
      </dsp:txXfrm>
    </dsp:sp>
    <dsp:sp modelId="{AB580C41-EB91-4A15-B09E-0D7619BE181C}">
      <dsp:nvSpPr>
        <dsp:cNvPr id="0" name=""/>
        <dsp:cNvSpPr/>
      </dsp:nvSpPr>
      <dsp:spPr>
        <a:xfrm>
          <a:off x="3021920" y="2107625"/>
          <a:ext cx="564838" cy="6607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/>
        </a:p>
      </dsp:txBody>
      <dsp:txXfrm>
        <a:off x="3021920" y="2239776"/>
        <a:ext cx="395387" cy="396452"/>
      </dsp:txXfrm>
    </dsp:sp>
    <dsp:sp modelId="{0F8D0D02-3D18-4BFD-94C4-BA396CFC0610}">
      <dsp:nvSpPr>
        <dsp:cNvPr id="0" name=""/>
        <dsp:cNvSpPr/>
      </dsp:nvSpPr>
      <dsp:spPr>
        <a:xfrm>
          <a:off x="3821219" y="661782"/>
          <a:ext cx="3552441" cy="35524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Claves del éxito o del fracaso</a:t>
          </a:r>
        </a:p>
      </dsp:txBody>
      <dsp:txXfrm>
        <a:off x="4341462" y="1182025"/>
        <a:ext cx="2511955" cy="2511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FCF8F-98E4-4901-BA91-0AEE64E0C57B}" type="datetimeFigureOut">
              <a:rPr lang="es-ES" smtClean="0"/>
              <a:t>16/05/2022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6CCC3-E499-4EF3-A233-1327E127DE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26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B7157-D70A-4B20-90C3-22691DC9541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51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853">
            <a:extLst>
              <a:ext uri="{FF2B5EF4-FFF2-40B4-BE49-F238E27FC236}">
                <a16:creationId xmlns:a16="http://schemas.microsoft.com/office/drawing/2014/main" id="{E087D2B4-649F-4BA2-AC86-F1B1290BC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5825" y="10102422"/>
            <a:ext cx="2920483" cy="5325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25000"/>
            </a:pPr>
            <a:r>
              <a:rPr lang="en-US" altLang="es-ES"/>
              <a:t> </a:t>
            </a:r>
          </a:p>
        </p:txBody>
      </p:sp>
      <p:sp>
        <p:nvSpPr>
          <p:cNvPr id="55299" name="Shape 854">
            <a:extLst>
              <a:ext uri="{FF2B5EF4-FFF2-40B4-BE49-F238E27FC236}">
                <a16:creationId xmlns:a16="http://schemas.microsoft.com/office/drawing/2014/main" id="{446ACD0A-788E-47BD-9B48-A4DC494CB62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-176213" y="798513"/>
            <a:ext cx="7089776" cy="39893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5300" name="Shape 855">
            <a:extLst>
              <a:ext uri="{FF2B5EF4-FFF2-40B4-BE49-F238E27FC236}">
                <a16:creationId xmlns:a16="http://schemas.microsoft.com/office/drawing/2014/main" id="{8AFB8C95-F8DE-41A0-94EC-0EF354C593B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3474" y="5052934"/>
            <a:ext cx="5390934" cy="4785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  <a:buSzPct val="25000"/>
            </a:pPr>
            <a:endParaRPr lang="en-US" altLang="es-ES" sz="1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0840A-9B3E-4053-AC56-BCC2DF0DA81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81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0840A-9B3E-4053-AC56-BCC2DF0DA81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0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0D4313-8D9B-4DDD-9A5E-F9F670650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BB73D8-BAB3-4DA4-BBB6-00F6D9D46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DEBFBD-760F-47CC-B97E-3AE5BFFE4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FA1AC-6166-445E-8976-43CAF596ED45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638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786688" cy="6917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34290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68580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02870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37160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059656"/>
            <a:ext cx="7786688" cy="36183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lvl="0" indent="-175736" algn="l" rtl="0">
              <a:spcBef>
                <a:spcPts val="1069"/>
              </a:spcBef>
              <a:spcAft>
                <a:spcPts val="0"/>
              </a:spcAft>
              <a:buClr>
                <a:schemeClr val="accent5"/>
              </a:buClr>
              <a:buFont typeface="Arial"/>
              <a:buChar char="•"/>
              <a:defRPr/>
            </a:lvl1pPr>
            <a:lvl2pPr marL="258366" lvl="1" algn="l" rtl="0">
              <a:spcBef>
                <a:spcPts val="240"/>
              </a:spcBef>
              <a:spcAft>
                <a:spcPts val="0"/>
              </a:spcAft>
              <a:defRPr/>
            </a:lvl2pPr>
            <a:lvl3pPr marL="838200" lvl="2" indent="-111919" algn="l" rtl="0">
              <a:spcBef>
                <a:spcPts val="225"/>
              </a:spcBef>
              <a:spcAft>
                <a:spcPts val="0"/>
              </a:spcAft>
              <a:buClr>
                <a:schemeClr val="accent5"/>
              </a:buClr>
              <a:buFont typeface="Arial"/>
              <a:buChar char="•"/>
              <a:defRPr/>
            </a:lvl3pPr>
            <a:lvl4pPr marL="839391" lvl="3" algn="l" rtl="0">
              <a:spcBef>
                <a:spcPts val="225"/>
              </a:spcBef>
              <a:spcAft>
                <a:spcPts val="0"/>
              </a:spcAft>
              <a:defRPr/>
            </a:lvl4pPr>
            <a:lvl5pPr marL="1315641" lvl="4" indent="-39291" algn="l" rtl="0">
              <a:spcBef>
                <a:spcPts val="105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/>
            </a:lvl5pPr>
            <a:lvl6pPr marL="1658541" lvl="5" indent="-39291" algn="l" rtl="0">
              <a:spcBef>
                <a:spcPts val="105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/>
            </a:lvl6pPr>
            <a:lvl7pPr marL="2001441" lvl="6" indent="-39291" algn="l" rtl="0">
              <a:spcBef>
                <a:spcPts val="105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/>
            </a:lvl7pPr>
            <a:lvl8pPr marL="2344341" lvl="7" indent="-39291" algn="l" rtl="0">
              <a:spcBef>
                <a:spcPts val="105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/>
            </a:lvl8pPr>
            <a:lvl9pPr marL="2687241" lvl="8" indent="-39290" algn="l" rtl="0">
              <a:spcBef>
                <a:spcPts val="105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2232001" y="4881563"/>
            <a:ext cx="4679999" cy="175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342900" marR="0" lvl="1" indent="0" algn="l" rtl="0">
              <a:spcBef>
                <a:spcPts val="0"/>
              </a:spcBef>
              <a:defRPr/>
            </a:lvl2pPr>
            <a:lvl3pPr marL="685800" marR="0" lvl="2" indent="0" algn="l" rtl="0">
              <a:spcBef>
                <a:spcPts val="0"/>
              </a:spcBef>
              <a:defRPr/>
            </a:lvl3pPr>
            <a:lvl4pPr marL="1028700" marR="0" lvl="3" indent="0" algn="l" rtl="0">
              <a:spcBef>
                <a:spcPts val="0"/>
              </a:spcBef>
              <a:defRPr/>
            </a:lvl4pPr>
            <a:lvl5pPr marL="1371600" marR="0" lvl="4" indent="0" algn="l" rtl="0">
              <a:spcBef>
                <a:spcPts val="0"/>
              </a:spcBef>
              <a:defRPr/>
            </a:lvl5pPr>
            <a:lvl6pPr marL="1714500" marR="0" lvl="5" indent="0" algn="l" rtl="0">
              <a:spcBef>
                <a:spcPts val="0"/>
              </a:spcBef>
              <a:defRPr/>
            </a:lvl6pPr>
            <a:lvl7pPr marL="2057400" marR="0" lvl="6" indent="0" algn="l" rtl="0">
              <a:spcBef>
                <a:spcPts val="0"/>
              </a:spcBef>
              <a:defRPr/>
            </a:lvl7pPr>
            <a:lvl8pPr marL="2400300" marR="0" lvl="7" indent="0" algn="l" rtl="0">
              <a:spcBef>
                <a:spcPts val="0"/>
              </a:spcBef>
              <a:defRPr/>
            </a:lvl8pPr>
            <a:lvl9pPr marL="2743200" marR="0" lvl="8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152617" y="4854190"/>
            <a:ext cx="442912" cy="17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lang="es-ES"/>
          </a:p>
          <a:p>
            <a:pPr lvl="1"/>
            <a:endParaRPr lang="es-ES"/>
          </a:p>
          <a:p>
            <a:pPr lvl="2"/>
            <a:endParaRPr lang="es-ES"/>
          </a:p>
          <a:p>
            <a:pPr lvl="3"/>
            <a:endParaRPr lang="es-ES"/>
          </a:p>
          <a:p>
            <a:pPr lvl="4"/>
            <a:endParaRPr lang="es-ES"/>
          </a:p>
          <a:p>
            <a:pPr lvl="5"/>
            <a:endParaRPr lang="es-ES"/>
          </a:p>
          <a:p>
            <a:pPr lvl="6"/>
            <a:endParaRPr lang="es-ES"/>
          </a:p>
          <a:p>
            <a:pPr lvl="7"/>
            <a:endParaRPr lang="es-ES"/>
          </a:p>
          <a:p>
            <a:pPr lvl="8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436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Interior Anecoop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2523" y="0"/>
            <a:ext cx="9118954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 portada Aneco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ctrTitle" idx="4294967295"/>
          </p:nvPr>
        </p:nvSpPr>
        <p:spPr>
          <a:xfrm>
            <a:off x="2411760" y="634077"/>
            <a:ext cx="5540152" cy="1361609"/>
          </a:xfrm>
          <a:prstGeom prst="rect">
            <a:avLst/>
          </a:prstGeo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Monitorización en la cadena hortofrutícola.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2 Subtítulo"/>
          <p:cNvSpPr>
            <a:spLocks noGrp="1"/>
          </p:cNvSpPr>
          <p:nvPr>
            <p:ph type="subTitle" idx="4294967295"/>
          </p:nvPr>
        </p:nvSpPr>
        <p:spPr>
          <a:xfrm>
            <a:off x="2858489" y="2028101"/>
            <a:ext cx="4646694" cy="111971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s-ES" i="1" dirty="0">
                <a:solidFill>
                  <a:schemeClr val="bg1"/>
                </a:solidFill>
              </a:rPr>
              <a:t>Necesidades, por qué y para qué debemos medir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3E8E52-DB12-4425-AFC1-A758D740A68E}"/>
              </a:ext>
            </a:extLst>
          </p:cNvPr>
          <p:cNvSpPr txBox="1"/>
          <p:nvPr/>
        </p:nvSpPr>
        <p:spPr>
          <a:xfrm>
            <a:off x="179512" y="3334093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1ª Conferencia DATAUSE 2022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Mari Carmen Morales</a:t>
            </a:r>
          </a:p>
          <a:p>
            <a:r>
              <a:rPr lang="es-ES" dirty="0">
                <a:solidFill>
                  <a:schemeClr val="bg1"/>
                </a:solidFill>
              </a:rPr>
              <a:t>Dirª Calidad y Sistemas de Anecoop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57">
            <a:extLst>
              <a:ext uri="{FF2B5EF4-FFF2-40B4-BE49-F238E27FC236}">
                <a16:creationId xmlns:a16="http://schemas.microsoft.com/office/drawing/2014/main" id="{FB94C69C-4921-BC4A-BD26-DD99A608D8D2}"/>
              </a:ext>
            </a:extLst>
          </p:cNvPr>
          <p:cNvCxnSpPr>
            <a:cxnSpLocks/>
          </p:cNvCxnSpPr>
          <p:nvPr/>
        </p:nvCxnSpPr>
        <p:spPr>
          <a:xfrm flipH="1" flipV="1">
            <a:off x="4302298" y="1111694"/>
            <a:ext cx="1" cy="155997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58">
            <a:extLst>
              <a:ext uri="{FF2B5EF4-FFF2-40B4-BE49-F238E27FC236}">
                <a16:creationId xmlns:a16="http://schemas.microsoft.com/office/drawing/2014/main" id="{8A83CFEE-87E8-AF49-B42C-58A8033EEB1C}"/>
              </a:ext>
            </a:extLst>
          </p:cNvPr>
          <p:cNvCxnSpPr>
            <a:cxnSpLocks/>
          </p:cNvCxnSpPr>
          <p:nvPr/>
        </p:nvCxnSpPr>
        <p:spPr>
          <a:xfrm flipH="1" flipV="1">
            <a:off x="6882920" y="1114620"/>
            <a:ext cx="1" cy="155997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2">
            <a:extLst>
              <a:ext uri="{FF2B5EF4-FFF2-40B4-BE49-F238E27FC236}">
                <a16:creationId xmlns:a16="http://schemas.microsoft.com/office/drawing/2014/main" id="{CBACA547-44F0-1D4E-B099-1257CD131B17}"/>
              </a:ext>
            </a:extLst>
          </p:cNvPr>
          <p:cNvCxnSpPr>
            <a:cxnSpLocks/>
          </p:cNvCxnSpPr>
          <p:nvPr/>
        </p:nvCxnSpPr>
        <p:spPr>
          <a:xfrm flipH="1" flipV="1">
            <a:off x="1731597" y="1083782"/>
            <a:ext cx="1" cy="155997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2">
            <a:extLst>
              <a:ext uri="{FF2B5EF4-FFF2-40B4-BE49-F238E27FC236}">
                <a16:creationId xmlns:a16="http://schemas.microsoft.com/office/drawing/2014/main" id="{95AB35C7-DD85-E344-9245-A561C3CA227B}"/>
              </a:ext>
            </a:extLst>
          </p:cNvPr>
          <p:cNvCxnSpPr>
            <a:cxnSpLocks/>
          </p:cNvCxnSpPr>
          <p:nvPr/>
        </p:nvCxnSpPr>
        <p:spPr>
          <a:xfrm flipH="1" flipV="1">
            <a:off x="5591025" y="3000854"/>
            <a:ext cx="1" cy="155997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0">
            <a:extLst>
              <a:ext uri="{FF2B5EF4-FFF2-40B4-BE49-F238E27FC236}">
                <a16:creationId xmlns:a16="http://schemas.microsoft.com/office/drawing/2014/main" id="{18E24C59-0347-9B44-B459-9BA5A4F2F43B}"/>
              </a:ext>
            </a:extLst>
          </p:cNvPr>
          <p:cNvCxnSpPr>
            <a:cxnSpLocks/>
          </p:cNvCxnSpPr>
          <p:nvPr/>
        </p:nvCxnSpPr>
        <p:spPr>
          <a:xfrm flipH="1" flipV="1">
            <a:off x="3012330" y="2987232"/>
            <a:ext cx="1" cy="155997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 Same Side Corner Rectangle 54">
            <a:extLst>
              <a:ext uri="{FF2B5EF4-FFF2-40B4-BE49-F238E27FC236}">
                <a16:creationId xmlns:a16="http://schemas.microsoft.com/office/drawing/2014/main" id="{13E4D9BD-F65A-E845-A528-85437C6C7444}"/>
              </a:ext>
            </a:extLst>
          </p:cNvPr>
          <p:cNvSpPr/>
          <p:nvPr/>
        </p:nvSpPr>
        <p:spPr>
          <a:xfrm rot="5400000" flipH="1">
            <a:off x="7716379" y="1894067"/>
            <a:ext cx="324445" cy="188040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E7E6E6"/>
            </a:solidFill>
            <a:prstDash val="sysDash"/>
            <a:miter lim="800000"/>
          </a:ln>
          <a:effectLst/>
        </p:spPr>
        <p:txBody>
          <a:bodyPr lIns="68579" tIns="34289" rIns="68579" bIns="34289" rtlCol="0" anchor="ctr"/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Round Same Side Corner Rectangle 17"/>
          <p:cNvSpPr/>
          <p:nvPr/>
        </p:nvSpPr>
        <p:spPr>
          <a:xfrm rot="5400000" flipH="1">
            <a:off x="6078555" y="2012981"/>
            <a:ext cx="362027" cy="161960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E7E6E6"/>
            </a:solidFill>
            <a:prstDash val="sysDash"/>
            <a:miter lim="800000"/>
          </a:ln>
          <a:effectLst/>
        </p:spPr>
        <p:txBody>
          <a:bodyPr lIns="68579" tIns="34289" rIns="68579" bIns="34289" rtlCol="0" anchor="ctr"/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Round Same Side Corner Rectangle 20"/>
          <p:cNvSpPr/>
          <p:nvPr/>
        </p:nvSpPr>
        <p:spPr>
          <a:xfrm rot="5400000" flipH="1">
            <a:off x="4835353" y="2052794"/>
            <a:ext cx="362027" cy="15399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E7E6E6"/>
            </a:solidFill>
            <a:prstDash val="sysDash"/>
            <a:miter lim="800000"/>
          </a:ln>
          <a:effectLst/>
        </p:spPr>
        <p:txBody>
          <a:bodyPr lIns="68579" tIns="34289" rIns="68579" bIns="34289" rtlCol="0" anchor="ctr"/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Round Same Side Corner Rectangle 23"/>
          <p:cNvSpPr/>
          <p:nvPr/>
        </p:nvSpPr>
        <p:spPr>
          <a:xfrm rot="5400000" flipH="1">
            <a:off x="3562496" y="2076394"/>
            <a:ext cx="362027" cy="14927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E7E6E6"/>
            </a:solidFill>
            <a:prstDash val="sysDash"/>
            <a:miter lim="800000"/>
          </a:ln>
          <a:effectLst/>
        </p:spPr>
        <p:txBody>
          <a:bodyPr lIns="68579" tIns="34289" rIns="68579" bIns="34289" rtlCol="0" anchor="ctr"/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Round Same Side Corner Rectangle 51">
            <a:extLst>
              <a:ext uri="{FF2B5EF4-FFF2-40B4-BE49-F238E27FC236}">
                <a16:creationId xmlns:a16="http://schemas.microsoft.com/office/drawing/2014/main" id="{B205EA11-1B25-5944-8E0C-5EA0DDD9E0FF}"/>
              </a:ext>
            </a:extLst>
          </p:cNvPr>
          <p:cNvSpPr/>
          <p:nvPr/>
        </p:nvSpPr>
        <p:spPr>
          <a:xfrm rot="5400000" flipH="1">
            <a:off x="2295575" y="2096065"/>
            <a:ext cx="362027" cy="14534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E7E6E6"/>
            </a:solidFill>
            <a:prstDash val="sysDash"/>
            <a:miter lim="800000"/>
          </a:ln>
          <a:effectLst/>
        </p:spPr>
        <p:txBody>
          <a:bodyPr lIns="68579" tIns="34289" rIns="68579" bIns="34289" rtlCol="0" anchor="ctr"/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Round Same Side Corner Rectangle 26"/>
          <p:cNvSpPr/>
          <p:nvPr/>
        </p:nvSpPr>
        <p:spPr>
          <a:xfrm rot="5400000" flipH="1">
            <a:off x="919459" y="1993836"/>
            <a:ext cx="362024" cy="16578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E7E6E6"/>
            </a:solidFill>
            <a:prstDash val="sysDash"/>
            <a:miter lim="800000"/>
          </a:ln>
          <a:effectLst/>
        </p:spPr>
        <p:txBody>
          <a:bodyPr lIns="68579" tIns="34289" rIns="68579" bIns="34289" rtlCol="0" anchor="ctr"/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Oval 111">
            <a:extLst>
              <a:ext uri="{FF2B5EF4-FFF2-40B4-BE49-F238E27FC236}">
                <a16:creationId xmlns:a16="http://schemas.microsoft.com/office/drawing/2014/main" id="{0603A16E-8544-EC42-ABA2-E65E6CA51455}"/>
              </a:ext>
            </a:extLst>
          </p:cNvPr>
          <p:cNvSpPr/>
          <p:nvPr/>
        </p:nvSpPr>
        <p:spPr bwMode="auto">
          <a:xfrm>
            <a:off x="1597600" y="2677637"/>
            <a:ext cx="286860" cy="286860"/>
          </a:xfrm>
          <a:prstGeom prst="ellipse">
            <a:avLst/>
          </a:prstGeom>
          <a:gradFill>
            <a:gsLst>
              <a:gs pos="16000">
                <a:srgbClr val="A5A5A5"/>
              </a:gs>
              <a:gs pos="72000">
                <a:srgbClr val="A5A5A5">
                  <a:lumMod val="40000"/>
                  <a:lumOff val="60000"/>
                </a:srgbClr>
              </a:gs>
            </a:gsLst>
            <a:path path="circle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Oval 130">
            <a:extLst>
              <a:ext uri="{FF2B5EF4-FFF2-40B4-BE49-F238E27FC236}">
                <a16:creationId xmlns:a16="http://schemas.microsoft.com/office/drawing/2014/main" id="{DA1D4123-28A7-FF4F-92E6-CE71F4BAC0EC}"/>
              </a:ext>
            </a:extLst>
          </p:cNvPr>
          <p:cNvSpPr/>
          <p:nvPr/>
        </p:nvSpPr>
        <p:spPr bwMode="auto">
          <a:xfrm>
            <a:off x="4153452" y="2677637"/>
            <a:ext cx="286860" cy="286860"/>
          </a:xfrm>
          <a:prstGeom prst="ellipse">
            <a:avLst/>
          </a:prstGeom>
          <a:gradFill>
            <a:gsLst>
              <a:gs pos="16000">
                <a:srgbClr val="A5A5A5"/>
              </a:gs>
              <a:gs pos="72000">
                <a:srgbClr val="A5A5A5">
                  <a:lumMod val="40000"/>
                  <a:lumOff val="60000"/>
                </a:srgbClr>
              </a:gs>
            </a:gsLst>
            <a:path path="circle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9" name="Oval 131">
            <a:extLst>
              <a:ext uri="{FF2B5EF4-FFF2-40B4-BE49-F238E27FC236}">
                <a16:creationId xmlns:a16="http://schemas.microsoft.com/office/drawing/2014/main" id="{D78E5672-A409-464F-B864-92B33C89888B}"/>
              </a:ext>
            </a:extLst>
          </p:cNvPr>
          <p:cNvSpPr/>
          <p:nvPr/>
        </p:nvSpPr>
        <p:spPr bwMode="auto">
          <a:xfrm>
            <a:off x="5449764" y="2674036"/>
            <a:ext cx="286860" cy="286860"/>
          </a:xfrm>
          <a:prstGeom prst="ellipse">
            <a:avLst/>
          </a:prstGeom>
          <a:gradFill>
            <a:gsLst>
              <a:gs pos="16000">
                <a:srgbClr val="A5A5A5"/>
              </a:gs>
              <a:gs pos="72000">
                <a:srgbClr val="A5A5A5">
                  <a:lumMod val="40000"/>
                  <a:lumOff val="60000"/>
                </a:srgbClr>
              </a:gs>
            </a:gsLst>
            <a:path path="circle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0" name="Oval 132">
            <a:extLst>
              <a:ext uri="{FF2B5EF4-FFF2-40B4-BE49-F238E27FC236}">
                <a16:creationId xmlns:a16="http://schemas.microsoft.com/office/drawing/2014/main" id="{AA568791-7686-8845-BD46-EFBE59D7888E}"/>
              </a:ext>
            </a:extLst>
          </p:cNvPr>
          <p:cNvSpPr/>
          <p:nvPr/>
        </p:nvSpPr>
        <p:spPr bwMode="auto">
          <a:xfrm>
            <a:off x="6735067" y="2677546"/>
            <a:ext cx="286860" cy="286860"/>
          </a:xfrm>
          <a:prstGeom prst="ellipse">
            <a:avLst/>
          </a:prstGeom>
          <a:gradFill>
            <a:gsLst>
              <a:gs pos="16000">
                <a:srgbClr val="A5A5A5"/>
              </a:gs>
              <a:gs pos="72000">
                <a:srgbClr val="A5A5A5">
                  <a:lumMod val="40000"/>
                  <a:lumOff val="60000"/>
                </a:srgbClr>
              </a:gs>
            </a:gsLst>
            <a:path path="circle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1" name="Oval 52">
            <a:extLst>
              <a:ext uri="{FF2B5EF4-FFF2-40B4-BE49-F238E27FC236}">
                <a16:creationId xmlns:a16="http://schemas.microsoft.com/office/drawing/2014/main" id="{1554CDE6-2B54-B64C-8F91-E0924AEFE5CD}"/>
              </a:ext>
            </a:extLst>
          </p:cNvPr>
          <p:cNvSpPr/>
          <p:nvPr/>
        </p:nvSpPr>
        <p:spPr bwMode="auto">
          <a:xfrm>
            <a:off x="2866857" y="2677636"/>
            <a:ext cx="286860" cy="286860"/>
          </a:xfrm>
          <a:prstGeom prst="ellipse">
            <a:avLst/>
          </a:prstGeom>
          <a:gradFill>
            <a:gsLst>
              <a:gs pos="16000">
                <a:srgbClr val="A5A5A5"/>
              </a:gs>
              <a:gs pos="72000">
                <a:srgbClr val="A5A5A5">
                  <a:lumMod val="40000"/>
                  <a:lumOff val="60000"/>
                </a:srgbClr>
              </a:gs>
            </a:gsLst>
            <a:path path="circle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69" name="Imagen 2">
            <a:extLst>
              <a:ext uri="{FF2B5EF4-FFF2-40B4-BE49-F238E27FC236}">
                <a16:creationId xmlns:a16="http://schemas.microsoft.com/office/drawing/2014/main" id="{1EA2069E-1BDF-435B-B19A-C8FE6D73A8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23581"/>
          <a:stretch/>
        </p:blipFill>
        <p:spPr>
          <a:xfrm>
            <a:off x="467544" y="1923678"/>
            <a:ext cx="1152128" cy="651055"/>
          </a:xfrm>
          <a:prstGeom prst="rect">
            <a:avLst/>
          </a:prstGeom>
        </p:spPr>
      </p:pic>
      <p:sp>
        <p:nvSpPr>
          <p:cNvPr id="70" name="Rectangle 127"/>
          <p:cNvSpPr/>
          <p:nvPr/>
        </p:nvSpPr>
        <p:spPr>
          <a:xfrm>
            <a:off x="1763689" y="686019"/>
            <a:ext cx="221691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2000</a:t>
            </a:r>
          </a:p>
          <a:p>
            <a:r>
              <a:rPr 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TRAZABILIDAD</a:t>
            </a:r>
          </a:p>
        </p:txBody>
      </p:sp>
      <p:pic>
        <p:nvPicPr>
          <p:cNvPr id="71" name="Picture 2" descr="Resultado de imagen de traceability icon">
            <a:extLst>
              <a:ext uri="{FF2B5EF4-FFF2-40B4-BE49-F238E27FC236}">
                <a16:creationId xmlns:a16="http://schemas.microsoft.com/office/drawing/2014/main" id="{B3500B69-64E1-4516-A780-1C0B1796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06" y="783832"/>
            <a:ext cx="429266" cy="42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71 Imagen" descr="la-trazabilidad-en-el-manejo-de-alimen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9" y="1410670"/>
            <a:ext cx="2216914" cy="1161079"/>
          </a:xfrm>
          <a:prstGeom prst="rect">
            <a:avLst/>
          </a:prstGeom>
        </p:spPr>
      </p:pic>
      <p:sp>
        <p:nvSpPr>
          <p:cNvPr id="73" name="Rectangle 125"/>
          <p:cNvSpPr/>
          <p:nvPr/>
        </p:nvSpPr>
        <p:spPr>
          <a:xfrm>
            <a:off x="4424654" y="633303"/>
            <a:ext cx="174005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2010 </a:t>
            </a:r>
          </a:p>
          <a:p>
            <a:r>
              <a:rPr 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ERP UNICOO</a:t>
            </a:r>
          </a:p>
        </p:txBody>
      </p:sp>
      <p:grpSp>
        <p:nvGrpSpPr>
          <p:cNvPr id="78" name="77 Grupo"/>
          <p:cNvGrpSpPr/>
          <p:nvPr/>
        </p:nvGrpSpPr>
        <p:grpSpPr>
          <a:xfrm>
            <a:off x="4644008" y="1282932"/>
            <a:ext cx="1616220" cy="1303739"/>
            <a:chOff x="6025278" y="1837089"/>
            <a:chExt cx="2081608" cy="1599097"/>
          </a:xfrm>
        </p:grpSpPr>
        <p:pic>
          <p:nvPicPr>
            <p:cNvPr id="76" name="Picture 4" descr="Resultado de imagen de sage x3">
              <a:extLst>
                <a:ext uri="{FF2B5EF4-FFF2-40B4-BE49-F238E27FC236}">
                  <a16:creationId xmlns:a16="http://schemas.microsoft.com/office/drawing/2014/main" id="{EEF1E065-D282-43C4-863E-00C275B474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6"/>
            <a:stretch/>
          </p:blipFill>
          <p:spPr bwMode="auto">
            <a:xfrm>
              <a:off x="6025278" y="1837089"/>
              <a:ext cx="2081608" cy="1599097"/>
            </a:xfrm>
            <a:prstGeom prst="rect">
              <a:avLst/>
            </a:prstGeom>
            <a:solidFill>
              <a:srgbClr val="969696"/>
            </a:solidFill>
          </p:spPr>
        </p:pic>
        <p:sp>
          <p:nvSpPr>
            <p:cNvPr id="77" name="CuadroTexto 13">
              <a:extLst>
                <a:ext uri="{FF2B5EF4-FFF2-40B4-BE49-F238E27FC236}">
                  <a16:creationId xmlns:a16="http://schemas.microsoft.com/office/drawing/2014/main" id="{17D22633-6C2A-4FA9-B1CC-16B542810B93}"/>
                </a:ext>
              </a:extLst>
            </p:cNvPr>
            <p:cNvSpPr txBox="1"/>
            <p:nvPr/>
          </p:nvSpPr>
          <p:spPr>
            <a:xfrm>
              <a:off x="6693853" y="2419874"/>
              <a:ext cx="752146" cy="266886"/>
            </a:xfrm>
            <a:prstGeom prst="rect">
              <a:avLst/>
            </a:prstGeom>
            <a:solidFill>
              <a:srgbClr val="DBE4B9"/>
            </a:solidFill>
          </p:spPr>
          <p:txBody>
            <a:bodyPr wrap="square" rtlCol="0">
              <a:spAutoFit/>
            </a:bodyPr>
            <a:lstStyle/>
            <a:p>
              <a:r>
                <a:rPr lang="es-ES" sz="900" b="1" dirty="0">
                  <a:solidFill>
                    <a:srgbClr val="006600"/>
                  </a:solidFill>
                </a:rPr>
                <a:t>UNICOO</a:t>
              </a:r>
            </a:p>
          </p:txBody>
        </p:sp>
      </p:grpSp>
      <p:pic>
        <p:nvPicPr>
          <p:cNvPr id="79" name="Picture 16" descr="Imagen relacionada">
            <a:extLst>
              <a:ext uri="{FF2B5EF4-FFF2-40B4-BE49-F238E27FC236}">
                <a16:creationId xmlns:a16="http://schemas.microsoft.com/office/drawing/2014/main" id="{3254B3F0-BE19-437F-B233-AF1CD94B2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83" y="723391"/>
            <a:ext cx="571585" cy="57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124"/>
          <p:cNvSpPr/>
          <p:nvPr/>
        </p:nvSpPr>
        <p:spPr>
          <a:xfrm>
            <a:off x="6907672" y="689185"/>
            <a:ext cx="231235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2019</a:t>
            </a:r>
          </a:p>
          <a:p>
            <a:r>
              <a:rPr 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AGROTECH</a:t>
            </a:r>
          </a:p>
        </p:txBody>
      </p:sp>
      <p:pic>
        <p:nvPicPr>
          <p:cNvPr id="82" name="Imagen 5">
            <a:extLst>
              <a:ext uri="{FF2B5EF4-FFF2-40B4-BE49-F238E27FC236}">
                <a16:creationId xmlns:a16="http://schemas.microsoft.com/office/drawing/2014/main" id="{2C1E5273-0972-4FB4-B8C0-01425827F90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0831" y="1413256"/>
            <a:ext cx="574391" cy="1136157"/>
          </a:xfrm>
          <a:prstGeom prst="rect">
            <a:avLst/>
          </a:prstGeom>
        </p:spPr>
      </p:pic>
      <p:pic>
        <p:nvPicPr>
          <p:cNvPr id="83" name="Imagen 8">
            <a:extLst>
              <a:ext uri="{FF2B5EF4-FFF2-40B4-BE49-F238E27FC236}">
                <a16:creationId xmlns:a16="http://schemas.microsoft.com/office/drawing/2014/main" id="{FAAABC26-A2C6-4825-B208-5E51F6C7B4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51347" t="22734" r="36563" b="63058"/>
          <a:stretch/>
        </p:blipFill>
        <p:spPr>
          <a:xfrm>
            <a:off x="6986397" y="1368580"/>
            <a:ext cx="1080958" cy="714614"/>
          </a:xfrm>
          <a:prstGeom prst="rect">
            <a:avLst/>
          </a:prstGeom>
        </p:spPr>
      </p:pic>
      <p:pic>
        <p:nvPicPr>
          <p:cNvPr id="84" name="Imagen 10">
            <a:extLst>
              <a:ext uri="{FF2B5EF4-FFF2-40B4-BE49-F238E27FC236}">
                <a16:creationId xmlns:a16="http://schemas.microsoft.com/office/drawing/2014/main" id="{5FC1B918-7853-43CE-A095-2F0D845A40E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3" y="2163931"/>
            <a:ext cx="767312" cy="479826"/>
          </a:xfrm>
          <a:prstGeom prst="rect">
            <a:avLst/>
          </a:prstGeom>
        </p:spPr>
      </p:pic>
      <p:pic>
        <p:nvPicPr>
          <p:cNvPr id="93" name="Picture 22" descr="Resultado de imagen de drone icon">
            <a:extLst>
              <a:ext uri="{FF2B5EF4-FFF2-40B4-BE49-F238E27FC236}">
                <a16:creationId xmlns:a16="http://schemas.microsoft.com/office/drawing/2014/main" id="{24EBE013-21F7-4268-86AE-9C7C9899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76" y="703904"/>
            <a:ext cx="577162" cy="57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 128"/>
          <p:cNvSpPr/>
          <p:nvPr/>
        </p:nvSpPr>
        <p:spPr>
          <a:xfrm>
            <a:off x="2987824" y="4341528"/>
            <a:ext cx="237069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2003</a:t>
            </a:r>
          </a:p>
          <a:p>
            <a:r>
              <a:rPr lang="es-ES" b="1" dirty="0">
                <a:latin typeface="Century Gothic" panose="020B0502020202020204" pitchFamily="34" charset="0"/>
                <a:cs typeface="Arial" panose="020B0604020202020204" pitchFamily="34" charset="0"/>
              </a:rPr>
              <a:t>INTEGRACIÓN WEB</a:t>
            </a:r>
          </a:p>
        </p:txBody>
      </p:sp>
      <p:pic>
        <p:nvPicPr>
          <p:cNvPr id="95" name="Imagen 12">
            <a:extLst>
              <a:ext uri="{FF2B5EF4-FFF2-40B4-BE49-F238E27FC236}">
                <a16:creationId xmlns:a16="http://schemas.microsoft.com/office/drawing/2014/main" id="{1800BDD2-4004-46A9-A5F4-A86D6FE6D2B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19872" y="3147814"/>
            <a:ext cx="1944216" cy="1295147"/>
          </a:xfrm>
          <a:prstGeom prst="rect">
            <a:avLst/>
          </a:prstGeom>
        </p:spPr>
      </p:pic>
      <p:pic>
        <p:nvPicPr>
          <p:cNvPr id="96" name="Picture 18" descr="Resultado de imagen de data transfer icon">
            <a:extLst>
              <a:ext uri="{FF2B5EF4-FFF2-40B4-BE49-F238E27FC236}">
                <a16:creationId xmlns:a16="http://schemas.microsoft.com/office/drawing/2014/main" id="{6F4E86B5-99CC-4074-9AD8-3F2E1DF7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66" y="4154610"/>
            <a:ext cx="482704" cy="48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126"/>
          <p:cNvSpPr/>
          <p:nvPr/>
        </p:nvSpPr>
        <p:spPr>
          <a:xfrm>
            <a:off x="5753159" y="4340325"/>
            <a:ext cx="218396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2012 INFRAESTRUCTURA CENTRALIZADA</a:t>
            </a:r>
          </a:p>
        </p:txBody>
      </p:sp>
      <p:pic>
        <p:nvPicPr>
          <p:cNvPr id="98" name="Picture 20" descr="Resultado de imagen de infrastructure icon">
            <a:extLst>
              <a:ext uri="{FF2B5EF4-FFF2-40B4-BE49-F238E27FC236}">
                <a16:creationId xmlns:a16="http://schemas.microsoft.com/office/drawing/2014/main" id="{28FD4849-189E-4DBE-BD9E-BA262B82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7" y="4452687"/>
            <a:ext cx="535172" cy="53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Imagen 4">
            <a:extLst>
              <a:ext uri="{FF2B5EF4-FFF2-40B4-BE49-F238E27FC236}">
                <a16:creationId xmlns:a16="http://schemas.microsoft.com/office/drawing/2014/main" id="{15C8C270-947B-4BD3-8226-EB2DB42617C5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12160" y="3075806"/>
            <a:ext cx="2298129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ítulo 1">
            <a:extLst>
              <a:ext uri="{FF2B5EF4-FFF2-40B4-BE49-F238E27FC236}">
                <a16:creationId xmlns:a16="http://schemas.microsoft.com/office/drawing/2014/main" id="{79618355-2A47-4A91-8069-C33005DF4992}"/>
              </a:ext>
            </a:extLst>
          </p:cNvPr>
          <p:cNvSpPr txBox="1">
            <a:spLocks/>
          </p:cNvSpPr>
          <p:nvPr/>
        </p:nvSpPr>
        <p:spPr bwMode="auto">
          <a:xfrm>
            <a:off x="1547664" y="0"/>
            <a:ext cx="5840016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32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–"/>
              <a:defRPr sz="28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ES" sz="2700" b="1" dirty="0">
                <a:solidFill>
                  <a:schemeClr val="tx1"/>
                </a:solidFill>
              </a:rPr>
              <a:t>UNICOO+VISUAL NACERT</a:t>
            </a:r>
            <a:r>
              <a:rPr lang="es-ES" altLang="es-ES" sz="1350" b="1" dirty="0">
                <a:solidFill>
                  <a:schemeClr val="tx1"/>
                </a:solidFill>
              </a:rPr>
              <a:t> (en desarrollo)</a:t>
            </a:r>
            <a:endParaRPr lang="es-ES" altLang="es-ES" sz="2700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Resultado de imagen de visualnacert">
            <a:extLst>
              <a:ext uri="{FF2B5EF4-FFF2-40B4-BE49-F238E27FC236}">
                <a16:creationId xmlns:a16="http://schemas.microsoft.com/office/drawing/2014/main" id="{40916A28-877F-442D-A9EC-B75FA045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77101"/>
            <a:ext cx="2539797" cy="14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BA3026-C722-4C58-BC08-0814E1288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427734"/>
            <a:ext cx="4643438" cy="245745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CD92D90-0C96-4DA1-8ECF-C7D2CC60937C}"/>
              </a:ext>
            </a:extLst>
          </p:cNvPr>
          <p:cNvSpPr/>
          <p:nvPr/>
        </p:nvSpPr>
        <p:spPr>
          <a:xfrm>
            <a:off x="216594" y="914430"/>
            <a:ext cx="4643438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181B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de actividades en campo.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Vigila de cerca las acciones realizadas para poder saber con exactitud cuál y cómo será tu siguiente paso.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Control de inspecciones.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Aumenta la producción tomando medidas preventivas a tiempo. Registra toda la información que obtengas en cada inspección para anticiparte a plagas y aumentar la calidad del cultivo al máximo.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Control de actividades del ciclo productivo.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Realiza un seguimiento de todas las actividades del ciclo de producción, desde la siembra hasta su recolección.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Integración con UNICOO.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Tener todos tus datos disponibles en ambas plataformas.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39F5BB9-D6A4-4B2C-A553-682EE1EC3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235"/>
            <a:ext cx="9144000" cy="400903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2A342E8-FBCA-4AE2-BCFB-9A9CBA8DADF4}"/>
              </a:ext>
            </a:extLst>
          </p:cNvPr>
          <p:cNvSpPr/>
          <p:nvPr/>
        </p:nvSpPr>
        <p:spPr>
          <a:xfrm>
            <a:off x="4568119" y="19548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Control de calidad con dispositivos móviles: App </a:t>
            </a:r>
            <a:r>
              <a:rPr lang="es-ES" sz="3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Food</a:t>
            </a:r>
            <a:r>
              <a:rPr lang="es-E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Experts</a:t>
            </a:r>
            <a:r>
              <a:rPr lang="es-E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- Anecoop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19697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DF11E0E-F8C5-4D8A-A84C-991932AF6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7574"/>
            <a:ext cx="2233773" cy="40839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9E7C1F-4E07-45F8-9D7B-370E06649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121" y="903673"/>
            <a:ext cx="2290201" cy="41559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923DE7C-2A45-4B57-B269-7291797CA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920153"/>
            <a:ext cx="2326698" cy="421212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E6BDE8B-9D60-4331-BC2A-5A124976A9A1}"/>
              </a:ext>
            </a:extLst>
          </p:cNvPr>
          <p:cNvSpPr/>
          <p:nvPr/>
        </p:nvSpPr>
        <p:spPr>
          <a:xfrm>
            <a:off x="107504" y="422187"/>
            <a:ext cx="242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Información del control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9903213-D557-434C-9A57-44459BE32B7C}"/>
              </a:ext>
            </a:extLst>
          </p:cNvPr>
          <p:cNvSpPr/>
          <p:nvPr/>
        </p:nvSpPr>
        <p:spPr>
          <a:xfrm>
            <a:off x="5415559" y="422187"/>
            <a:ext cx="3617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Defectos cualitativos y cuantitativos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17C24F-312E-47D3-BD86-91C9A34CFDB4}"/>
              </a:ext>
            </a:extLst>
          </p:cNvPr>
          <p:cNvSpPr/>
          <p:nvPr/>
        </p:nvSpPr>
        <p:spPr>
          <a:xfrm>
            <a:off x="2913123" y="422187"/>
            <a:ext cx="240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Verificación etiquetado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637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A81594-1101-4308-AE01-F571DA089586}"/>
              </a:ext>
            </a:extLst>
          </p:cNvPr>
          <p:cNvSpPr/>
          <p:nvPr/>
        </p:nvSpPr>
        <p:spPr>
          <a:xfrm>
            <a:off x="539552" y="123478"/>
            <a:ext cx="6283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App Calidad: Sacar valor a la información</a:t>
            </a:r>
            <a:endParaRPr lang="es-E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03BBE3-4CD2-4ADC-AFEB-D8C644A74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71550"/>
            <a:ext cx="89877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DE98B31-4802-4D33-939F-D5A6518FC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332618"/>
              </p:ext>
            </p:extLst>
          </p:nvPr>
        </p:nvGraphicFramePr>
        <p:xfrm>
          <a:off x="1259632" y="196352"/>
          <a:ext cx="8028892" cy="475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2A47219-F4B4-4B27-8116-402823AA52A2}"/>
              </a:ext>
            </a:extLst>
          </p:cNvPr>
          <p:cNvSpPr txBox="1"/>
          <p:nvPr/>
        </p:nvSpPr>
        <p:spPr>
          <a:xfrm>
            <a:off x="0" y="3489"/>
            <a:ext cx="406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/>
              <a:t>¿Cuál es el reto?</a:t>
            </a:r>
          </a:p>
        </p:txBody>
      </p:sp>
    </p:spTree>
    <p:extLst>
      <p:ext uri="{BB962C8B-B14F-4D97-AF65-F5344CB8AC3E}">
        <p14:creationId xmlns:p14="http://schemas.microsoft.com/office/powerpoint/2010/main" val="4258808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8 Diagrama">
            <a:extLst>
              <a:ext uri="{FF2B5EF4-FFF2-40B4-BE49-F238E27FC236}">
                <a16:creationId xmlns:a16="http://schemas.microsoft.com/office/drawing/2014/main" id="{D42242B6-4116-4355-99CA-1C1000162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440522"/>
              </p:ext>
            </p:extLst>
          </p:nvPr>
        </p:nvGraphicFramePr>
        <p:xfrm>
          <a:off x="683568" y="707886"/>
          <a:ext cx="8208912" cy="430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0C0BE2C-DA81-43B5-B6C7-FDE1F097228B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/>
              <a:t>Hacia donde vamos…</a:t>
            </a:r>
          </a:p>
        </p:txBody>
      </p:sp>
    </p:spTree>
    <p:extLst>
      <p:ext uri="{BB962C8B-B14F-4D97-AF65-F5344CB8AC3E}">
        <p14:creationId xmlns:p14="http://schemas.microsoft.com/office/powerpoint/2010/main" val="875616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FDC2B55-4B75-451D-B9C7-EE2B5EB97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261868"/>
              </p:ext>
            </p:extLst>
          </p:nvPr>
        </p:nvGraphicFramePr>
        <p:xfrm>
          <a:off x="611560" y="133747"/>
          <a:ext cx="8352928" cy="487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80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Una tienda de fruta&#10;&#10;Descripción generada automáticamente con confianza media">
            <a:extLst>
              <a:ext uri="{FF2B5EF4-FFF2-40B4-BE49-F238E27FC236}">
                <a16:creationId xmlns:a16="http://schemas.microsoft.com/office/drawing/2014/main" id="{AA76E030-D65D-4006-881E-F40AC6113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36" y="1707655"/>
            <a:ext cx="1945484" cy="1636516"/>
          </a:xfrm>
          <a:prstGeom prst="rect">
            <a:avLst/>
          </a:prstGeom>
        </p:spPr>
      </p:pic>
      <p:pic>
        <p:nvPicPr>
          <p:cNvPr id="11" name="Imagen 10" descr="Un hombre con una manzana y una laptop&#10;&#10;Descripción generada automáticamente con confianza baja">
            <a:extLst>
              <a:ext uri="{FF2B5EF4-FFF2-40B4-BE49-F238E27FC236}">
                <a16:creationId xmlns:a16="http://schemas.microsoft.com/office/drawing/2014/main" id="{3E848A09-75C7-44D3-A480-DEFC396DB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23" y="1707655"/>
            <a:ext cx="1929896" cy="1636516"/>
          </a:xfrm>
          <a:prstGeom prst="rect">
            <a:avLst/>
          </a:prstGeom>
        </p:spPr>
      </p:pic>
      <p:pic>
        <p:nvPicPr>
          <p:cNvPr id="26" name="Imagen 25" descr="Una ensalada de verduras&#10;&#10;Descripción generada automáticamente con confianza media">
            <a:extLst>
              <a:ext uri="{FF2B5EF4-FFF2-40B4-BE49-F238E27FC236}">
                <a16:creationId xmlns:a16="http://schemas.microsoft.com/office/drawing/2014/main" id="{E42BC7D9-1CE6-440B-A93B-E851051FF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1" y="1798999"/>
            <a:ext cx="1809643" cy="1467554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85A4DE0A-0826-4AD4-8E64-E5B21F89DA64}"/>
              </a:ext>
            </a:extLst>
          </p:cNvPr>
          <p:cNvGrpSpPr/>
          <p:nvPr/>
        </p:nvGrpSpPr>
        <p:grpSpPr>
          <a:xfrm>
            <a:off x="683569" y="614494"/>
            <a:ext cx="8145275" cy="3872750"/>
            <a:chOff x="697954" y="652675"/>
            <a:chExt cx="8145275" cy="3872750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8EDE406D-5D4E-4D6E-944A-E6B3816D1F29}"/>
                </a:ext>
              </a:extLst>
            </p:cNvPr>
            <p:cNvSpPr/>
            <p:nvPr/>
          </p:nvSpPr>
          <p:spPr>
            <a:xfrm>
              <a:off x="697954" y="1665585"/>
              <a:ext cx="2153068" cy="1812327"/>
            </a:xfrm>
            <a:custGeom>
              <a:avLst/>
              <a:gdLst>
                <a:gd name="connsiteX0" fmla="*/ 0 w 2197317"/>
                <a:gd name="connsiteY0" fmla="*/ 181233 h 1812327"/>
                <a:gd name="connsiteX1" fmla="*/ 181233 w 2197317"/>
                <a:gd name="connsiteY1" fmla="*/ 0 h 1812327"/>
                <a:gd name="connsiteX2" fmla="*/ 2016084 w 2197317"/>
                <a:gd name="connsiteY2" fmla="*/ 0 h 1812327"/>
                <a:gd name="connsiteX3" fmla="*/ 2197317 w 2197317"/>
                <a:gd name="connsiteY3" fmla="*/ 181233 h 1812327"/>
                <a:gd name="connsiteX4" fmla="*/ 2197317 w 2197317"/>
                <a:gd name="connsiteY4" fmla="*/ 1631094 h 1812327"/>
                <a:gd name="connsiteX5" fmla="*/ 2016084 w 2197317"/>
                <a:gd name="connsiteY5" fmla="*/ 1812327 h 1812327"/>
                <a:gd name="connsiteX6" fmla="*/ 181233 w 2197317"/>
                <a:gd name="connsiteY6" fmla="*/ 1812327 h 1812327"/>
                <a:gd name="connsiteX7" fmla="*/ 0 w 2197317"/>
                <a:gd name="connsiteY7" fmla="*/ 1631094 h 1812327"/>
                <a:gd name="connsiteX8" fmla="*/ 0 w 2197317"/>
                <a:gd name="connsiteY8" fmla="*/ 181233 h 181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7317" h="1812327">
                  <a:moveTo>
                    <a:pt x="0" y="181233"/>
                  </a:moveTo>
                  <a:cubicBezTo>
                    <a:pt x="0" y="81141"/>
                    <a:pt x="81141" y="0"/>
                    <a:pt x="181233" y="0"/>
                  </a:cubicBezTo>
                  <a:lnTo>
                    <a:pt x="2016084" y="0"/>
                  </a:lnTo>
                  <a:cubicBezTo>
                    <a:pt x="2116176" y="0"/>
                    <a:pt x="2197317" y="81141"/>
                    <a:pt x="2197317" y="181233"/>
                  </a:cubicBezTo>
                  <a:lnTo>
                    <a:pt x="2197317" y="1631094"/>
                  </a:lnTo>
                  <a:cubicBezTo>
                    <a:pt x="2197317" y="1731186"/>
                    <a:pt x="2116176" y="1812327"/>
                    <a:pt x="2016084" y="1812327"/>
                  </a:cubicBezTo>
                  <a:lnTo>
                    <a:pt x="181233" y="1812327"/>
                  </a:lnTo>
                  <a:cubicBezTo>
                    <a:pt x="81141" y="1812327"/>
                    <a:pt x="0" y="1731186"/>
                    <a:pt x="0" y="1631094"/>
                  </a:cubicBezTo>
                  <a:lnTo>
                    <a:pt x="0" y="181233"/>
                  </a:lnTo>
                  <a:close/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532" tIns="165532" rIns="165532" bIns="553888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2000" kern="1200" dirty="0"/>
            </a:p>
          </p:txBody>
        </p:sp>
        <p:sp>
          <p:nvSpPr>
            <p:cNvPr id="18" name="Flecha: circular 17">
              <a:extLst>
                <a:ext uri="{FF2B5EF4-FFF2-40B4-BE49-F238E27FC236}">
                  <a16:creationId xmlns:a16="http://schemas.microsoft.com/office/drawing/2014/main" id="{AB83F921-CC8A-4768-8045-45D5607C0B01}"/>
                </a:ext>
              </a:extLst>
            </p:cNvPr>
            <p:cNvSpPr/>
            <p:nvPr/>
          </p:nvSpPr>
          <p:spPr>
            <a:xfrm flipV="1">
              <a:off x="1683277" y="3207108"/>
              <a:ext cx="2222028" cy="1318317"/>
            </a:xfrm>
            <a:prstGeom prst="circularArrow">
              <a:avLst>
                <a:gd name="adj1" fmla="val 8028"/>
                <a:gd name="adj2" fmla="val 500459"/>
                <a:gd name="adj3" fmla="val 21050174"/>
                <a:gd name="adj4" fmla="val 10750734"/>
                <a:gd name="adj5" fmla="val 1878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C1D88163-0C49-4C11-BA46-7C50A765B209}"/>
                </a:ext>
              </a:extLst>
            </p:cNvPr>
            <p:cNvSpPr/>
            <p:nvPr/>
          </p:nvSpPr>
          <p:spPr>
            <a:xfrm>
              <a:off x="1173729" y="3181931"/>
              <a:ext cx="1953170" cy="776711"/>
            </a:xfrm>
            <a:custGeom>
              <a:avLst/>
              <a:gdLst>
                <a:gd name="connsiteX0" fmla="*/ 0 w 1953170"/>
                <a:gd name="connsiteY0" fmla="*/ 77671 h 776711"/>
                <a:gd name="connsiteX1" fmla="*/ 77671 w 1953170"/>
                <a:gd name="connsiteY1" fmla="*/ 0 h 776711"/>
                <a:gd name="connsiteX2" fmla="*/ 1875499 w 1953170"/>
                <a:gd name="connsiteY2" fmla="*/ 0 h 776711"/>
                <a:gd name="connsiteX3" fmla="*/ 1953170 w 1953170"/>
                <a:gd name="connsiteY3" fmla="*/ 77671 h 776711"/>
                <a:gd name="connsiteX4" fmla="*/ 1953170 w 1953170"/>
                <a:gd name="connsiteY4" fmla="*/ 699040 h 776711"/>
                <a:gd name="connsiteX5" fmla="*/ 1875499 w 1953170"/>
                <a:gd name="connsiteY5" fmla="*/ 776711 h 776711"/>
                <a:gd name="connsiteX6" fmla="*/ 77671 w 1953170"/>
                <a:gd name="connsiteY6" fmla="*/ 776711 h 776711"/>
                <a:gd name="connsiteX7" fmla="*/ 0 w 1953170"/>
                <a:gd name="connsiteY7" fmla="*/ 699040 h 776711"/>
                <a:gd name="connsiteX8" fmla="*/ 0 w 1953170"/>
                <a:gd name="connsiteY8" fmla="*/ 77671 h 7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3170" h="776711">
                  <a:moveTo>
                    <a:pt x="0" y="77671"/>
                  </a:moveTo>
                  <a:cubicBezTo>
                    <a:pt x="0" y="34774"/>
                    <a:pt x="34774" y="0"/>
                    <a:pt x="77671" y="0"/>
                  </a:cubicBezTo>
                  <a:lnTo>
                    <a:pt x="1875499" y="0"/>
                  </a:lnTo>
                  <a:cubicBezTo>
                    <a:pt x="1918396" y="0"/>
                    <a:pt x="1953170" y="34774"/>
                    <a:pt x="1953170" y="77671"/>
                  </a:cubicBezTo>
                  <a:lnTo>
                    <a:pt x="1953170" y="699040"/>
                  </a:lnTo>
                  <a:cubicBezTo>
                    <a:pt x="1953170" y="741937"/>
                    <a:pt x="1918396" y="776711"/>
                    <a:pt x="1875499" y="776711"/>
                  </a:cubicBezTo>
                  <a:lnTo>
                    <a:pt x="77671" y="776711"/>
                  </a:lnTo>
                  <a:cubicBezTo>
                    <a:pt x="34774" y="776711"/>
                    <a:pt x="0" y="741937"/>
                    <a:pt x="0" y="699040"/>
                  </a:cubicBezTo>
                  <a:lnTo>
                    <a:pt x="0" y="776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469" tIns="53229" rIns="68469" bIns="5322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/>
                <a:t>24.351 socios agricultores</a:t>
              </a: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3309124-3573-42B6-B67F-5451AD3F5049}"/>
                </a:ext>
              </a:extLst>
            </p:cNvPr>
            <p:cNvSpPr/>
            <p:nvPr/>
          </p:nvSpPr>
          <p:spPr>
            <a:xfrm>
              <a:off x="3551442" y="1665585"/>
              <a:ext cx="2197317" cy="1812327"/>
            </a:xfrm>
            <a:custGeom>
              <a:avLst/>
              <a:gdLst>
                <a:gd name="connsiteX0" fmla="*/ 0 w 2197317"/>
                <a:gd name="connsiteY0" fmla="*/ 181233 h 1812327"/>
                <a:gd name="connsiteX1" fmla="*/ 181233 w 2197317"/>
                <a:gd name="connsiteY1" fmla="*/ 0 h 1812327"/>
                <a:gd name="connsiteX2" fmla="*/ 2016084 w 2197317"/>
                <a:gd name="connsiteY2" fmla="*/ 0 h 1812327"/>
                <a:gd name="connsiteX3" fmla="*/ 2197317 w 2197317"/>
                <a:gd name="connsiteY3" fmla="*/ 181233 h 1812327"/>
                <a:gd name="connsiteX4" fmla="*/ 2197317 w 2197317"/>
                <a:gd name="connsiteY4" fmla="*/ 1631094 h 1812327"/>
                <a:gd name="connsiteX5" fmla="*/ 2016084 w 2197317"/>
                <a:gd name="connsiteY5" fmla="*/ 1812327 h 1812327"/>
                <a:gd name="connsiteX6" fmla="*/ 181233 w 2197317"/>
                <a:gd name="connsiteY6" fmla="*/ 1812327 h 1812327"/>
                <a:gd name="connsiteX7" fmla="*/ 0 w 2197317"/>
                <a:gd name="connsiteY7" fmla="*/ 1631094 h 1812327"/>
                <a:gd name="connsiteX8" fmla="*/ 0 w 2197317"/>
                <a:gd name="connsiteY8" fmla="*/ 181233 h 181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7317" h="1812327">
                  <a:moveTo>
                    <a:pt x="0" y="181233"/>
                  </a:moveTo>
                  <a:cubicBezTo>
                    <a:pt x="0" y="81141"/>
                    <a:pt x="81141" y="0"/>
                    <a:pt x="181233" y="0"/>
                  </a:cubicBezTo>
                  <a:lnTo>
                    <a:pt x="2016084" y="0"/>
                  </a:lnTo>
                  <a:cubicBezTo>
                    <a:pt x="2116176" y="0"/>
                    <a:pt x="2197317" y="81141"/>
                    <a:pt x="2197317" y="181233"/>
                  </a:cubicBezTo>
                  <a:lnTo>
                    <a:pt x="2197317" y="1631094"/>
                  </a:lnTo>
                  <a:cubicBezTo>
                    <a:pt x="2197317" y="1731186"/>
                    <a:pt x="2116176" y="1812327"/>
                    <a:pt x="2016084" y="1812327"/>
                  </a:cubicBezTo>
                  <a:lnTo>
                    <a:pt x="181233" y="1812327"/>
                  </a:lnTo>
                  <a:cubicBezTo>
                    <a:pt x="81141" y="1812327"/>
                    <a:pt x="0" y="1731186"/>
                    <a:pt x="0" y="1631094"/>
                  </a:cubicBezTo>
                  <a:lnTo>
                    <a:pt x="0" y="181233"/>
                  </a:lnTo>
                  <a:close/>
                </a:path>
              </a:pathLst>
            </a:custGeom>
            <a:noFill/>
          </p:spPr>
          <p:style>
            <a:lnRef idx="2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532" tIns="553888" rIns="165532" bIns="165532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1800" kern="1200" dirty="0"/>
            </a:p>
          </p:txBody>
        </p:sp>
        <p:sp>
          <p:nvSpPr>
            <p:cNvPr id="21" name="Flecha: circular 20">
              <a:extLst>
                <a:ext uri="{FF2B5EF4-FFF2-40B4-BE49-F238E27FC236}">
                  <a16:creationId xmlns:a16="http://schemas.microsoft.com/office/drawing/2014/main" id="{4B137AEB-63EF-4199-B0F0-753B53CAF27F}"/>
                </a:ext>
              </a:extLst>
            </p:cNvPr>
            <p:cNvSpPr/>
            <p:nvPr/>
          </p:nvSpPr>
          <p:spPr>
            <a:xfrm>
              <a:off x="4605725" y="652675"/>
              <a:ext cx="2437590" cy="2776022"/>
            </a:xfrm>
            <a:prstGeom prst="circularArrow">
              <a:avLst>
                <a:gd name="adj1" fmla="val 3093"/>
                <a:gd name="adj2" fmla="val 380076"/>
                <a:gd name="adj3" fmla="val 19444413"/>
                <a:gd name="adj4" fmla="val 12575511"/>
                <a:gd name="adj5" fmla="val 360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8750C908-59AE-47C4-96E1-1A0D6D327581}"/>
                </a:ext>
              </a:extLst>
            </p:cNvPr>
            <p:cNvSpPr/>
            <p:nvPr/>
          </p:nvSpPr>
          <p:spPr>
            <a:xfrm>
              <a:off x="4122093" y="1094463"/>
              <a:ext cx="1953170" cy="776711"/>
            </a:xfrm>
            <a:custGeom>
              <a:avLst/>
              <a:gdLst>
                <a:gd name="connsiteX0" fmla="*/ 0 w 1953170"/>
                <a:gd name="connsiteY0" fmla="*/ 77671 h 776711"/>
                <a:gd name="connsiteX1" fmla="*/ 77671 w 1953170"/>
                <a:gd name="connsiteY1" fmla="*/ 0 h 776711"/>
                <a:gd name="connsiteX2" fmla="*/ 1875499 w 1953170"/>
                <a:gd name="connsiteY2" fmla="*/ 0 h 776711"/>
                <a:gd name="connsiteX3" fmla="*/ 1953170 w 1953170"/>
                <a:gd name="connsiteY3" fmla="*/ 77671 h 776711"/>
                <a:gd name="connsiteX4" fmla="*/ 1953170 w 1953170"/>
                <a:gd name="connsiteY4" fmla="*/ 699040 h 776711"/>
                <a:gd name="connsiteX5" fmla="*/ 1875499 w 1953170"/>
                <a:gd name="connsiteY5" fmla="*/ 776711 h 776711"/>
                <a:gd name="connsiteX6" fmla="*/ 77671 w 1953170"/>
                <a:gd name="connsiteY6" fmla="*/ 776711 h 776711"/>
                <a:gd name="connsiteX7" fmla="*/ 0 w 1953170"/>
                <a:gd name="connsiteY7" fmla="*/ 699040 h 776711"/>
                <a:gd name="connsiteX8" fmla="*/ 0 w 1953170"/>
                <a:gd name="connsiteY8" fmla="*/ 77671 h 7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3170" h="776711">
                  <a:moveTo>
                    <a:pt x="0" y="77671"/>
                  </a:moveTo>
                  <a:cubicBezTo>
                    <a:pt x="0" y="34774"/>
                    <a:pt x="34774" y="0"/>
                    <a:pt x="77671" y="0"/>
                  </a:cubicBezTo>
                  <a:lnTo>
                    <a:pt x="1875499" y="0"/>
                  </a:lnTo>
                  <a:cubicBezTo>
                    <a:pt x="1918396" y="0"/>
                    <a:pt x="1953170" y="34774"/>
                    <a:pt x="1953170" y="77671"/>
                  </a:cubicBezTo>
                  <a:lnTo>
                    <a:pt x="1953170" y="699040"/>
                  </a:lnTo>
                  <a:cubicBezTo>
                    <a:pt x="1953170" y="741937"/>
                    <a:pt x="1918396" y="776711"/>
                    <a:pt x="1875499" y="776711"/>
                  </a:cubicBezTo>
                  <a:lnTo>
                    <a:pt x="77671" y="776711"/>
                  </a:lnTo>
                  <a:cubicBezTo>
                    <a:pt x="34774" y="776711"/>
                    <a:pt x="0" y="741937"/>
                    <a:pt x="0" y="699040"/>
                  </a:cubicBezTo>
                  <a:lnTo>
                    <a:pt x="0" y="776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469" tIns="53229" rIns="68469" bIns="5322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/>
                <a:t>72 entidades socias</a:t>
              </a: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32856420-B49F-418E-9B3A-79A3A894949E}"/>
                </a:ext>
              </a:extLst>
            </p:cNvPr>
            <p:cNvSpPr/>
            <p:nvPr/>
          </p:nvSpPr>
          <p:spPr>
            <a:xfrm>
              <a:off x="6401766" y="1665585"/>
              <a:ext cx="2197317" cy="1812327"/>
            </a:xfrm>
            <a:custGeom>
              <a:avLst/>
              <a:gdLst>
                <a:gd name="connsiteX0" fmla="*/ 0 w 2197317"/>
                <a:gd name="connsiteY0" fmla="*/ 181233 h 1812327"/>
                <a:gd name="connsiteX1" fmla="*/ 181233 w 2197317"/>
                <a:gd name="connsiteY1" fmla="*/ 0 h 1812327"/>
                <a:gd name="connsiteX2" fmla="*/ 2016084 w 2197317"/>
                <a:gd name="connsiteY2" fmla="*/ 0 h 1812327"/>
                <a:gd name="connsiteX3" fmla="*/ 2197317 w 2197317"/>
                <a:gd name="connsiteY3" fmla="*/ 181233 h 1812327"/>
                <a:gd name="connsiteX4" fmla="*/ 2197317 w 2197317"/>
                <a:gd name="connsiteY4" fmla="*/ 1631094 h 1812327"/>
                <a:gd name="connsiteX5" fmla="*/ 2016084 w 2197317"/>
                <a:gd name="connsiteY5" fmla="*/ 1812327 h 1812327"/>
                <a:gd name="connsiteX6" fmla="*/ 181233 w 2197317"/>
                <a:gd name="connsiteY6" fmla="*/ 1812327 h 1812327"/>
                <a:gd name="connsiteX7" fmla="*/ 0 w 2197317"/>
                <a:gd name="connsiteY7" fmla="*/ 1631094 h 1812327"/>
                <a:gd name="connsiteX8" fmla="*/ 0 w 2197317"/>
                <a:gd name="connsiteY8" fmla="*/ 181233 h 181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7317" h="1812327">
                  <a:moveTo>
                    <a:pt x="0" y="181233"/>
                  </a:moveTo>
                  <a:cubicBezTo>
                    <a:pt x="0" y="81141"/>
                    <a:pt x="81141" y="0"/>
                    <a:pt x="181233" y="0"/>
                  </a:cubicBezTo>
                  <a:lnTo>
                    <a:pt x="2016084" y="0"/>
                  </a:lnTo>
                  <a:cubicBezTo>
                    <a:pt x="2116176" y="0"/>
                    <a:pt x="2197317" y="81141"/>
                    <a:pt x="2197317" y="181233"/>
                  </a:cubicBezTo>
                  <a:lnTo>
                    <a:pt x="2197317" y="1631094"/>
                  </a:lnTo>
                  <a:cubicBezTo>
                    <a:pt x="2197317" y="1731186"/>
                    <a:pt x="2116176" y="1812327"/>
                    <a:pt x="2016084" y="1812327"/>
                  </a:cubicBezTo>
                  <a:lnTo>
                    <a:pt x="181233" y="1812327"/>
                  </a:lnTo>
                  <a:cubicBezTo>
                    <a:pt x="81141" y="1812327"/>
                    <a:pt x="0" y="1731186"/>
                    <a:pt x="0" y="1631094"/>
                  </a:cubicBezTo>
                  <a:lnTo>
                    <a:pt x="0" y="181233"/>
                  </a:lnTo>
                  <a:close/>
                </a:path>
              </a:pathLst>
            </a:custGeom>
            <a:noFill/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82" tIns="70282" rIns="70282" bIns="458638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S" sz="1500" kern="1200" dirty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D4D56637-8FB3-434A-B5EC-E30A03891D67}"/>
                </a:ext>
              </a:extLst>
            </p:cNvPr>
            <p:cNvSpPr/>
            <p:nvPr/>
          </p:nvSpPr>
          <p:spPr>
            <a:xfrm>
              <a:off x="6890059" y="3089557"/>
              <a:ext cx="1953170" cy="776711"/>
            </a:xfrm>
            <a:custGeom>
              <a:avLst/>
              <a:gdLst>
                <a:gd name="connsiteX0" fmla="*/ 0 w 1953170"/>
                <a:gd name="connsiteY0" fmla="*/ 77671 h 776711"/>
                <a:gd name="connsiteX1" fmla="*/ 77671 w 1953170"/>
                <a:gd name="connsiteY1" fmla="*/ 0 h 776711"/>
                <a:gd name="connsiteX2" fmla="*/ 1875499 w 1953170"/>
                <a:gd name="connsiteY2" fmla="*/ 0 h 776711"/>
                <a:gd name="connsiteX3" fmla="*/ 1953170 w 1953170"/>
                <a:gd name="connsiteY3" fmla="*/ 77671 h 776711"/>
                <a:gd name="connsiteX4" fmla="*/ 1953170 w 1953170"/>
                <a:gd name="connsiteY4" fmla="*/ 699040 h 776711"/>
                <a:gd name="connsiteX5" fmla="*/ 1875499 w 1953170"/>
                <a:gd name="connsiteY5" fmla="*/ 776711 h 776711"/>
                <a:gd name="connsiteX6" fmla="*/ 77671 w 1953170"/>
                <a:gd name="connsiteY6" fmla="*/ 776711 h 776711"/>
                <a:gd name="connsiteX7" fmla="*/ 0 w 1953170"/>
                <a:gd name="connsiteY7" fmla="*/ 699040 h 776711"/>
                <a:gd name="connsiteX8" fmla="*/ 0 w 1953170"/>
                <a:gd name="connsiteY8" fmla="*/ 77671 h 77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3170" h="776711">
                  <a:moveTo>
                    <a:pt x="0" y="77671"/>
                  </a:moveTo>
                  <a:cubicBezTo>
                    <a:pt x="0" y="34774"/>
                    <a:pt x="34774" y="0"/>
                    <a:pt x="77671" y="0"/>
                  </a:cubicBezTo>
                  <a:lnTo>
                    <a:pt x="1875499" y="0"/>
                  </a:lnTo>
                  <a:cubicBezTo>
                    <a:pt x="1918396" y="0"/>
                    <a:pt x="1953170" y="34774"/>
                    <a:pt x="1953170" y="77671"/>
                  </a:cubicBezTo>
                  <a:lnTo>
                    <a:pt x="1953170" y="699040"/>
                  </a:lnTo>
                  <a:cubicBezTo>
                    <a:pt x="1953170" y="741937"/>
                    <a:pt x="1918396" y="776711"/>
                    <a:pt x="1875499" y="776711"/>
                  </a:cubicBezTo>
                  <a:lnTo>
                    <a:pt x="77671" y="776711"/>
                  </a:lnTo>
                  <a:cubicBezTo>
                    <a:pt x="34774" y="776711"/>
                    <a:pt x="0" y="741937"/>
                    <a:pt x="0" y="699040"/>
                  </a:cubicBezTo>
                  <a:lnTo>
                    <a:pt x="0" y="776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469" tIns="53229" rIns="68469" bIns="5322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/>
                <a:t>Grupo Anecoop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004CDA-B832-43AF-8979-7660B1A05E6A}"/>
              </a:ext>
            </a:extLst>
          </p:cNvPr>
          <p:cNvSpPr txBox="1"/>
          <p:nvPr/>
        </p:nvSpPr>
        <p:spPr>
          <a:xfrm>
            <a:off x="747446" y="833000"/>
            <a:ext cx="2001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latin typeface="DengXian" panose="02010600030101010101" pitchFamily="2" charset="-122"/>
                <a:ea typeface="DengXian" panose="02010600030101010101" pitchFamily="2" charset="-122"/>
              </a:rPr>
              <a:t>Especialistas</a:t>
            </a:r>
            <a:r>
              <a:rPr lang="es-ES" sz="1200" dirty="0">
                <a:latin typeface="DengXian" panose="02010600030101010101" pitchFamily="2" charset="-122"/>
                <a:ea typeface="DengXian" panose="02010600030101010101" pitchFamily="2" charset="-122"/>
              </a:rPr>
              <a:t> en la producción de productos agroalimentarios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CFD1660-C8CC-41E3-AC3F-DC880C171C0A}"/>
              </a:ext>
            </a:extLst>
          </p:cNvPr>
          <p:cNvSpPr txBox="1"/>
          <p:nvPr/>
        </p:nvSpPr>
        <p:spPr>
          <a:xfrm>
            <a:off x="3881540" y="3583683"/>
            <a:ext cx="187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1200" b="1" dirty="0">
                <a:latin typeface="DengXian" panose="02010600030101010101" pitchFamily="2" charset="-122"/>
                <a:ea typeface="DengXian" panose="02010600030101010101" pitchFamily="2" charset="-122"/>
              </a:rPr>
              <a:t>Gestión</a:t>
            </a:r>
            <a:r>
              <a:rPr lang="es-ES" sz="1200" dirty="0">
                <a:latin typeface="DengXian" panose="02010600030101010101" pitchFamily="2" charset="-122"/>
                <a:ea typeface="DengXian" panose="02010600030101010101" pitchFamily="2" charset="-122"/>
              </a:rPr>
              <a:t> del producto</a:t>
            </a:r>
          </a:p>
          <a:p>
            <a:pPr lvl="0"/>
            <a:r>
              <a:rPr lang="es-ES" sz="1200" b="1" dirty="0">
                <a:latin typeface="DengXian" panose="02010600030101010101" pitchFamily="2" charset="-122"/>
                <a:ea typeface="DengXian" panose="02010600030101010101" pitchFamily="2" charset="-122"/>
              </a:rPr>
              <a:t>Motores de economía y empleo </a:t>
            </a:r>
            <a:r>
              <a:rPr lang="es-ES" sz="1200" dirty="0">
                <a:latin typeface="DengXian" panose="02010600030101010101" pitchFamily="2" charset="-122"/>
                <a:ea typeface="DengXian" panose="02010600030101010101" pitchFamily="2" charset="-122"/>
              </a:rPr>
              <a:t>en sus zonas de implantación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E41A80-4DCA-4B50-8474-53A482205221}"/>
              </a:ext>
            </a:extLst>
          </p:cNvPr>
          <p:cNvSpPr txBox="1"/>
          <p:nvPr/>
        </p:nvSpPr>
        <p:spPr>
          <a:xfrm>
            <a:off x="6911370" y="574130"/>
            <a:ext cx="1925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200" kern="1200" dirty="0">
                <a:latin typeface="DengXian" panose="02010600030101010101" pitchFamily="2" charset="-122"/>
                <a:ea typeface="DengXian" panose="02010600030101010101" pitchFamily="2" charset="-122"/>
              </a:rPr>
              <a:t>Más que una estructura de </a:t>
            </a:r>
            <a:r>
              <a:rPr lang="es-ES" sz="1200" b="1" kern="1200" dirty="0">
                <a:latin typeface="DengXian" panose="02010600030101010101" pitchFamily="2" charset="-122"/>
                <a:ea typeface="DengXian" panose="02010600030101010101" pitchFamily="2" charset="-122"/>
              </a:rPr>
              <a:t>comercialización</a:t>
            </a:r>
            <a:r>
              <a:rPr lang="es-ES" sz="1200" kern="1200" dirty="0">
                <a:latin typeface="DengXian" panose="02010600030101010101" pitchFamily="2" charset="-122"/>
                <a:ea typeface="DengXian" panose="02010600030101010101" pitchFamily="2" charset="-122"/>
              </a:rPr>
              <a:t>: </a:t>
            </a:r>
            <a:r>
              <a:rPr lang="es-ES" sz="1200" b="1" kern="1200" dirty="0">
                <a:latin typeface="DengXian" panose="02010600030101010101" pitchFamily="2" charset="-122"/>
                <a:ea typeface="DengXian" panose="02010600030101010101" pitchFamily="2" charset="-122"/>
              </a:rPr>
              <a:t>apoyo</a:t>
            </a:r>
            <a:r>
              <a:rPr lang="es-ES" sz="1200" kern="1200" dirty="0">
                <a:latin typeface="DengXian" panose="02010600030101010101" pitchFamily="2" charset="-122"/>
                <a:ea typeface="DengXian" panose="02010600030101010101" pitchFamily="2" charset="-122"/>
              </a:rPr>
              <a:t> y </a:t>
            </a:r>
            <a:r>
              <a:rPr lang="es-ES" sz="1200" b="1" kern="1200" dirty="0">
                <a:latin typeface="DengXian" panose="02010600030101010101" pitchFamily="2" charset="-122"/>
                <a:ea typeface="DengXian" panose="02010600030101010101" pitchFamily="2" charset="-122"/>
              </a:rPr>
              <a:t>asesoramiento</a:t>
            </a:r>
            <a:r>
              <a:rPr lang="es-ES" sz="1200" kern="1200" dirty="0">
                <a:latin typeface="DengXian" panose="02010600030101010101" pitchFamily="2" charset="-122"/>
                <a:ea typeface="DengXian" panose="02010600030101010101" pitchFamily="2" charset="-122"/>
              </a:rPr>
              <a:t> al socio a lo largo de todo el proceso de producción</a:t>
            </a:r>
          </a:p>
        </p:txBody>
      </p:sp>
    </p:spTree>
    <p:extLst>
      <p:ext uri="{BB962C8B-B14F-4D97-AF65-F5344CB8AC3E}">
        <p14:creationId xmlns:p14="http://schemas.microsoft.com/office/powerpoint/2010/main" val="364578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Diagrama&#10;&#10;Descripción generada automáticamente">
            <a:extLst>
              <a:ext uri="{FF2B5EF4-FFF2-40B4-BE49-F238E27FC236}">
                <a16:creationId xmlns:a16="http://schemas.microsoft.com/office/drawing/2014/main" id="{50DD9CA7-7CCA-49EB-BA61-9E68A24AB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8953"/>
            <a:ext cx="4313800" cy="2534874"/>
          </a:xfrm>
          <a:prstGeom prst="rect">
            <a:avLst/>
          </a:prstGeom>
        </p:spPr>
      </p:pic>
      <p:sp>
        <p:nvSpPr>
          <p:cNvPr id="3" name="2 Subtítulo"/>
          <p:cNvSpPr txBox="1">
            <a:spLocks/>
          </p:cNvSpPr>
          <p:nvPr/>
        </p:nvSpPr>
        <p:spPr bwMode="auto">
          <a:xfrm>
            <a:off x="33171" y="698897"/>
            <a:ext cx="4250797" cy="5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s-ES" altLang="es-E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Nuestra razón de ser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A30606F-792C-45B0-9077-D6F9E7A8B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530" y="816981"/>
            <a:ext cx="741773" cy="56869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1BDA007-A8D5-471A-AE23-AD41A17FB064}"/>
              </a:ext>
            </a:extLst>
          </p:cNvPr>
          <p:cNvSpPr txBox="1"/>
          <p:nvPr/>
        </p:nvSpPr>
        <p:spPr>
          <a:xfrm>
            <a:off x="4860031" y="1308705"/>
            <a:ext cx="403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Lograr la óptima </a:t>
            </a:r>
            <a:r>
              <a:rPr lang="es-ES" sz="1600" b="1" dirty="0">
                <a:solidFill>
                  <a:srgbClr val="1B8D57"/>
                </a:solidFill>
              </a:rPr>
              <a:t>rentabilidad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el desarrollo social y </a:t>
            </a:r>
            <a:r>
              <a:rPr lang="es-ES" sz="1600" b="1" dirty="0">
                <a:solidFill>
                  <a:srgbClr val="1B8D57"/>
                </a:solidFill>
              </a:rPr>
              <a:t>sostenible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la máxima sinergia e </a:t>
            </a:r>
            <a:r>
              <a:rPr lang="es-ES" sz="1600" b="1" dirty="0">
                <a:solidFill>
                  <a:srgbClr val="1B8D57"/>
                </a:solidFill>
              </a:rPr>
              <a:t>integración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agricultores y socios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FDE0AA5-9406-48E6-A7DC-EBF5D8F0B51A}"/>
              </a:ext>
            </a:extLst>
          </p:cNvPr>
          <p:cNvSpPr txBox="1"/>
          <p:nvPr/>
        </p:nvSpPr>
        <p:spPr>
          <a:xfrm>
            <a:off x="4582104" y="3140924"/>
            <a:ext cx="161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1B8D57"/>
                </a:solidFill>
              </a:rPr>
              <a:t>Desarrollar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personal y profesionalmente a nuestros </a:t>
            </a:r>
            <a:r>
              <a:rPr lang="es-ES" sz="1200" b="1" dirty="0">
                <a:solidFill>
                  <a:srgbClr val="1B8D57"/>
                </a:solidFill>
              </a:rPr>
              <a:t>empleados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5F66257-96D5-4137-8EFE-7BEA055939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8899" y="2591068"/>
            <a:ext cx="558940" cy="55258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86327CD-34BA-40A2-A39A-ECFEAA1A56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6540" y="2583685"/>
            <a:ext cx="688712" cy="58503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57217A0D-3A45-4216-95DD-1EC059AC6A72}"/>
              </a:ext>
            </a:extLst>
          </p:cNvPr>
          <p:cNvSpPr txBox="1"/>
          <p:nvPr/>
        </p:nvSpPr>
        <p:spPr>
          <a:xfrm>
            <a:off x="6200542" y="3140263"/>
            <a:ext cx="165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Establecer relaciones comerciales de </a:t>
            </a:r>
            <a:r>
              <a:rPr lang="es-ES" sz="1200" b="1" dirty="0">
                <a:solidFill>
                  <a:srgbClr val="1B8D57"/>
                </a:solidFill>
              </a:rPr>
              <a:t>beneficio mutuo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nuestros </a:t>
            </a:r>
            <a:r>
              <a:rPr lang="es-ES" sz="1200" b="1" dirty="0">
                <a:solidFill>
                  <a:srgbClr val="1B8D57"/>
                </a:solidFill>
              </a:rPr>
              <a:t>clientes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5DE16E60-322F-46E9-8B8B-1D3276AA07A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8980" y="2577092"/>
            <a:ext cx="648072" cy="598220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A935B29E-CA10-479F-9924-FF3AF196C835}"/>
              </a:ext>
            </a:extLst>
          </p:cNvPr>
          <p:cNvSpPr txBox="1"/>
          <p:nvPr/>
        </p:nvSpPr>
        <p:spPr>
          <a:xfrm>
            <a:off x="7740427" y="3140263"/>
            <a:ext cx="1440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1B8D57"/>
                </a:solidFill>
              </a:rPr>
              <a:t>Satisfacer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proporcionar productos saludables a los </a:t>
            </a:r>
            <a:r>
              <a:rPr lang="es-ES" sz="1200" b="1" dirty="0">
                <a:solidFill>
                  <a:srgbClr val="1B8D57"/>
                </a:solidFill>
              </a:rPr>
              <a:t>consumidores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C715EF-3B15-4AB1-9754-30F953A1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7494"/>
            <a:ext cx="6264696" cy="1515422"/>
          </a:xfrm>
          <a:prstGeom prst="rect">
            <a:avLst/>
          </a:prstGeom>
        </p:spPr>
      </p:pic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C5311EE5-A9BC-4A3D-85F3-8CA81266A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09511"/>
            <a:ext cx="4583814" cy="27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8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08DEBBA-E39A-4D4C-AA75-B57C2B6C2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01" y="267494"/>
            <a:ext cx="5481635" cy="1493548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BE0579D4-4688-4762-8C55-1C98B1912FB9}"/>
              </a:ext>
            </a:extLst>
          </p:cNvPr>
          <p:cNvGrpSpPr/>
          <p:nvPr/>
        </p:nvGrpSpPr>
        <p:grpSpPr>
          <a:xfrm>
            <a:off x="4315933" y="2233396"/>
            <a:ext cx="1800000" cy="1800000"/>
            <a:chOff x="3977667" y="1779862"/>
            <a:chExt cx="1800000" cy="1800000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F96F7124-74F8-40D4-8EC7-D304AA562B66}"/>
                </a:ext>
              </a:extLst>
            </p:cNvPr>
            <p:cNvSpPr/>
            <p:nvPr/>
          </p:nvSpPr>
          <p:spPr>
            <a:xfrm>
              <a:off x="3977667" y="1779862"/>
              <a:ext cx="1800000" cy="1800000"/>
            </a:xfrm>
            <a:prstGeom prst="ellipse">
              <a:avLst/>
            </a:prstGeom>
            <a:noFill/>
            <a:ln w="825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s-E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13725278-1B59-4897-B3A7-71A06BE78EF0}"/>
                </a:ext>
              </a:extLst>
            </p:cNvPr>
            <p:cNvSpPr txBox="1"/>
            <p:nvPr/>
          </p:nvSpPr>
          <p:spPr>
            <a:xfrm>
              <a:off x="4034191" y="2264364"/>
              <a:ext cx="16869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s-ES" sz="4800" b="1" dirty="0">
                  <a:solidFill>
                    <a:srgbClr val="F79646"/>
                  </a:solidFill>
                  <a:latin typeface="Segoe UI Semibold" panose="020B0702040204020203" pitchFamily="34" charset="0"/>
                  <a:cs typeface="Aharoni" panose="02010803020104030203" pitchFamily="2" charset="-79"/>
                </a:rPr>
                <a:t>905</a:t>
              </a:r>
              <a:r>
                <a:rPr lang="es-ES" sz="2000" b="1" dirty="0">
                  <a:solidFill>
                    <a:srgbClr val="F79646"/>
                  </a:solidFill>
                  <a:latin typeface="Segoe UI Semibold" panose="020B0702040204020203" pitchFamily="34" charset="0"/>
                  <a:cs typeface="Aharoni" panose="02010803020104030203" pitchFamily="2" charset="-79"/>
                </a:rPr>
                <a:t>Mill</a:t>
              </a:r>
              <a:endParaRPr lang="es-ES" sz="4800" b="1" dirty="0">
                <a:solidFill>
                  <a:srgbClr val="F79646"/>
                </a:solidFill>
                <a:latin typeface="Segoe UI Semibold" panose="020B0702040204020203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14BB787B-A5E9-44A2-8514-475C2E6936A4}"/>
              </a:ext>
            </a:extLst>
          </p:cNvPr>
          <p:cNvGrpSpPr/>
          <p:nvPr/>
        </p:nvGrpSpPr>
        <p:grpSpPr>
          <a:xfrm>
            <a:off x="2343499" y="2593395"/>
            <a:ext cx="1440000" cy="1440000"/>
            <a:chOff x="1907864" y="2139862"/>
            <a:chExt cx="1440000" cy="1440000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2FD7AED-8788-4B10-B96E-A0BD0FBB15F3}"/>
                </a:ext>
              </a:extLst>
            </p:cNvPr>
            <p:cNvSpPr/>
            <p:nvPr/>
          </p:nvSpPr>
          <p:spPr>
            <a:xfrm>
              <a:off x="1907864" y="2139862"/>
              <a:ext cx="1440000" cy="1440000"/>
            </a:xfrm>
            <a:prstGeom prst="ellipse">
              <a:avLst/>
            </a:prstGeom>
            <a:noFill/>
            <a:ln w="825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6E7EA0FE-FD52-4863-9851-30755DC71D45}"/>
                </a:ext>
              </a:extLst>
            </p:cNvPr>
            <p:cNvSpPr txBox="1"/>
            <p:nvPr/>
          </p:nvSpPr>
          <p:spPr>
            <a:xfrm>
              <a:off x="1935476" y="2505919"/>
              <a:ext cx="13847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s-ES" sz="4000" b="1" dirty="0">
                  <a:solidFill>
                    <a:srgbClr val="F79646"/>
                  </a:solidFill>
                  <a:latin typeface="Segoe UI Semibold" panose="020B0702040204020203" pitchFamily="34" charset="0"/>
                  <a:cs typeface="Aharoni" panose="02010803020104030203" pitchFamily="2" charset="-79"/>
                </a:rPr>
                <a:t>901</a:t>
              </a:r>
              <a:r>
                <a:rPr lang="es-ES" sz="1600" b="1" dirty="0">
                  <a:solidFill>
                    <a:srgbClr val="F79646"/>
                  </a:solidFill>
                  <a:latin typeface="Segoe UI Semibold" panose="020B0702040204020203" pitchFamily="34" charset="0"/>
                  <a:cs typeface="Aharoni" panose="02010803020104030203" pitchFamily="2" charset="-79"/>
                </a:rPr>
                <a:t>Mill</a:t>
              </a:r>
              <a:endParaRPr lang="es-ES" sz="4000" b="1" dirty="0">
                <a:solidFill>
                  <a:srgbClr val="F79646"/>
                </a:solidFill>
                <a:latin typeface="Segoe UI Semibold" panose="020B0702040204020203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18A6837-3D75-4919-B74E-C93BF68C5393}"/>
              </a:ext>
            </a:extLst>
          </p:cNvPr>
          <p:cNvSpPr txBox="1"/>
          <p:nvPr/>
        </p:nvSpPr>
        <p:spPr>
          <a:xfrm>
            <a:off x="731922" y="453745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s-ES" sz="1600" b="1" dirty="0">
                <a:solidFill>
                  <a:srgbClr val="002060"/>
                </a:solidFill>
                <a:latin typeface="Calibri"/>
              </a:rPr>
              <a:t>2016/17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1F801D0B-925C-467B-BBD3-7775F2B06694}"/>
              </a:ext>
            </a:extLst>
          </p:cNvPr>
          <p:cNvGrpSpPr/>
          <p:nvPr/>
        </p:nvGrpSpPr>
        <p:grpSpPr>
          <a:xfrm>
            <a:off x="611560" y="2953395"/>
            <a:ext cx="1199506" cy="1080000"/>
            <a:chOff x="295066" y="2499742"/>
            <a:chExt cx="1199506" cy="1080000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7BF354A1-D54E-49BE-BB82-58121E5FC59E}"/>
                </a:ext>
              </a:extLst>
            </p:cNvPr>
            <p:cNvSpPr/>
            <p:nvPr/>
          </p:nvSpPr>
          <p:spPr>
            <a:xfrm>
              <a:off x="354819" y="2499742"/>
              <a:ext cx="1080000" cy="1080000"/>
            </a:xfrm>
            <a:prstGeom prst="ellipse">
              <a:avLst/>
            </a:prstGeom>
            <a:noFill/>
            <a:ln w="825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s-E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6E903707-EEF1-4D3B-9567-D148C2C1859F}"/>
                </a:ext>
              </a:extLst>
            </p:cNvPr>
            <p:cNvSpPr txBox="1"/>
            <p:nvPr/>
          </p:nvSpPr>
          <p:spPr>
            <a:xfrm>
              <a:off x="295066" y="2747355"/>
              <a:ext cx="11995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s-ES" sz="3200" b="1" dirty="0">
                  <a:solidFill>
                    <a:srgbClr val="F79646"/>
                  </a:solidFill>
                  <a:latin typeface="Segoe UI Semibold" panose="020B0702040204020203" pitchFamily="34" charset="0"/>
                  <a:cs typeface="Aharoni" panose="02010803020104030203" pitchFamily="2" charset="-79"/>
                </a:rPr>
                <a:t>852</a:t>
              </a:r>
              <a:r>
                <a:rPr lang="es-ES" sz="1200" b="1" dirty="0">
                  <a:solidFill>
                    <a:srgbClr val="F79646"/>
                  </a:solidFill>
                  <a:latin typeface="Segoe UI Semibold" panose="020B0702040204020203" pitchFamily="34" charset="0"/>
                  <a:cs typeface="Aharoni" panose="02010803020104030203" pitchFamily="2" charset="-79"/>
                </a:rPr>
                <a:t>Mill</a:t>
              </a:r>
              <a:endParaRPr lang="es-ES" sz="3200" b="1" dirty="0">
                <a:solidFill>
                  <a:srgbClr val="F79646"/>
                </a:solidFill>
                <a:latin typeface="Segoe UI Semibold" panose="020B0702040204020203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D04189C7-4C06-4FBE-B4A0-1C539E370F4D}"/>
              </a:ext>
            </a:extLst>
          </p:cNvPr>
          <p:cNvGrpSpPr/>
          <p:nvPr/>
        </p:nvGrpSpPr>
        <p:grpSpPr>
          <a:xfrm>
            <a:off x="6648368" y="1855283"/>
            <a:ext cx="2438363" cy="2340000"/>
            <a:chOff x="5839382" y="1419622"/>
            <a:chExt cx="2438363" cy="2340000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7874224-4577-46DD-A5C4-D9CD0E31F1A9}"/>
                </a:ext>
              </a:extLst>
            </p:cNvPr>
            <p:cNvSpPr/>
            <p:nvPr/>
          </p:nvSpPr>
          <p:spPr>
            <a:xfrm>
              <a:off x="5888563" y="1419622"/>
              <a:ext cx="2340000" cy="2340000"/>
            </a:xfrm>
            <a:prstGeom prst="ellipse">
              <a:avLst/>
            </a:prstGeom>
            <a:solidFill>
              <a:srgbClr val="007030"/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s-E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040F7C7D-4829-42C2-B57D-13EF17DAD5A5}"/>
                </a:ext>
              </a:extLst>
            </p:cNvPr>
            <p:cNvSpPr txBox="1"/>
            <p:nvPr/>
          </p:nvSpPr>
          <p:spPr>
            <a:xfrm>
              <a:off x="5839382" y="2035624"/>
              <a:ext cx="243836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s-ES" sz="66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Aharoni" panose="02010803020104030203" pitchFamily="2" charset="-79"/>
                </a:rPr>
                <a:t>966</a:t>
              </a:r>
              <a:r>
                <a:rPr lang="es-ES" sz="32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Aharoni" panose="02010803020104030203" pitchFamily="2" charset="-79"/>
                </a:rPr>
                <a:t>Mill</a:t>
              </a:r>
              <a:endParaRPr lang="es-ES" sz="6600" b="1" dirty="0">
                <a:solidFill>
                  <a:prstClr val="white"/>
                </a:solidFill>
                <a:latin typeface="Segoe UI Semibold" panose="020B0702040204020203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96A1AB4-9387-4290-917B-60A0373AFE26}"/>
              </a:ext>
            </a:extLst>
          </p:cNvPr>
          <p:cNvSpPr txBox="1"/>
          <p:nvPr/>
        </p:nvSpPr>
        <p:spPr>
          <a:xfrm>
            <a:off x="2497058" y="453745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s-ES" sz="1600" b="1" dirty="0">
                <a:solidFill>
                  <a:srgbClr val="002060"/>
                </a:solidFill>
                <a:latin typeface="Calibri"/>
              </a:rPr>
              <a:t>2017/18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55230D4-2533-420B-AC4C-DED54BE55271}"/>
              </a:ext>
            </a:extLst>
          </p:cNvPr>
          <p:cNvSpPr txBox="1"/>
          <p:nvPr/>
        </p:nvSpPr>
        <p:spPr>
          <a:xfrm>
            <a:off x="4738158" y="453745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s-ES" sz="1600" b="1" dirty="0">
                <a:solidFill>
                  <a:srgbClr val="002060"/>
                </a:solidFill>
                <a:latin typeface="Calibri"/>
              </a:rPr>
              <a:t>2018/19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303E2E4-DFC0-469C-A080-6F367ABF96FA}"/>
              </a:ext>
            </a:extLst>
          </p:cNvPr>
          <p:cNvSpPr txBox="1"/>
          <p:nvPr/>
        </p:nvSpPr>
        <p:spPr>
          <a:xfrm>
            <a:off x="7455221" y="453745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s-ES" sz="1600" b="1" dirty="0">
                <a:solidFill>
                  <a:srgbClr val="002060"/>
                </a:solidFill>
                <a:latin typeface="Calibri"/>
              </a:rPr>
              <a:t>2019/20</a:t>
            </a:r>
          </a:p>
        </p:txBody>
      </p:sp>
    </p:spTree>
    <p:extLst>
      <p:ext uri="{BB962C8B-B14F-4D97-AF65-F5344CB8AC3E}">
        <p14:creationId xmlns:p14="http://schemas.microsoft.com/office/powerpoint/2010/main" val="105265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>
            <a:extLst>
              <a:ext uri="{FF2B5EF4-FFF2-40B4-BE49-F238E27FC236}">
                <a16:creationId xmlns:a16="http://schemas.microsoft.com/office/drawing/2014/main" id="{4095E557-8DAB-461E-BE12-2EA88B82E633}"/>
              </a:ext>
            </a:extLst>
          </p:cNvPr>
          <p:cNvSpPr txBox="1">
            <a:spLocks/>
          </p:cNvSpPr>
          <p:nvPr/>
        </p:nvSpPr>
        <p:spPr bwMode="auto">
          <a:xfrm>
            <a:off x="179512" y="260854"/>
            <a:ext cx="8748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altLang="es-E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Anecoop empresa de economía social: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" altLang="es-E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V</a:t>
            </a:r>
            <a:r>
              <a:rPr kumimoji="0" lang="es-ES" alt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alores RSC sustentados en 4 pilares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4AAB66-3E1D-4E68-BAC8-55E2A4733B28}"/>
              </a:ext>
            </a:extLst>
          </p:cNvPr>
          <p:cNvSpPr txBox="1"/>
          <p:nvPr/>
        </p:nvSpPr>
        <p:spPr>
          <a:xfrm>
            <a:off x="611560" y="156838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Fomentar la </a:t>
            </a:r>
            <a:r>
              <a:rPr lang="es-ES" sz="1600" b="1" dirty="0">
                <a:solidFill>
                  <a:srgbClr val="1B8D57"/>
                </a:solidFill>
                <a:latin typeface="Calibri"/>
              </a:rPr>
              <a:t>alimentación saludable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1B8D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ED10918-C917-427F-8BC8-9700DEE58663}"/>
              </a:ext>
            </a:extLst>
          </p:cNvPr>
          <p:cNvSpPr txBox="1"/>
          <p:nvPr/>
        </p:nvSpPr>
        <p:spPr>
          <a:xfrm>
            <a:off x="694352" y="3852692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Generar proyectos de </a:t>
            </a:r>
            <a:r>
              <a:rPr lang="es-ES" sz="1600" b="1" dirty="0">
                <a:solidFill>
                  <a:srgbClr val="1B8D57"/>
                </a:solidFill>
                <a:latin typeface="Calibri"/>
              </a:rPr>
              <a:t>economía social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que mejoren el bienestar de nuestros agricultores y de la sociedad en general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F4880F6-796D-4127-B317-4F4CA75ABAFC}"/>
              </a:ext>
            </a:extLst>
          </p:cNvPr>
          <p:cNvSpPr txBox="1"/>
          <p:nvPr/>
        </p:nvSpPr>
        <p:spPr>
          <a:xfrm>
            <a:off x="611560" y="244593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Garantizar la </a:t>
            </a:r>
            <a:r>
              <a:rPr lang="es-ES" sz="1600" b="1" dirty="0">
                <a:solidFill>
                  <a:srgbClr val="1B8D57"/>
                </a:solidFill>
                <a:latin typeface="Calibri"/>
              </a:rPr>
              <a:t>seguridad alimentaria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1B8D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A0B0612-530A-4450-9F58-0C49EB23EB46}"/>
              </a:ext>
            </a:extLst>
          </p:cNvPr>
          <p:cNvSpPr txBox="1"/>
          <p:nvPr/>
        </p:nvSpPr>
        <p:spPr>
          <a:xfrm>
            <a:off x="611560" y="3279921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Respetar el </a:t>
            </a:r>
            <a:r>
              <a:rPr lang="es-ES" sz="1600" b="1" dirty="0">
                <a:solidFill>
                  <a:srgbClr val="1B8D57"/>
                </a:solidFill>
                <a:latin typeface="Calibri"/>
              </a:rPr>
              <a:t>medio ambiente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43D8801-1E0A-4F3E-BC94-47EE196B972B}"/>
              </a:ext>
            </a:extLst>
          </p:cNvPr>
          <p:cNvCxnSpPr/>
          <p:nvPr/>
        </p:nvCxnSpPr>
        <p:spPr>
          <a:xfrm>
            <a:off x="1115616" y="2283718"/>
            <a:ext cx="2016224" cy="0"/>
          </a:xfrm>
          <a:prstGeom prst="line">
            <a:avLst/>
          </a:prstGeom>
          <a:ln>
            <a:solidFill>
              <a:srgbClr val="1B8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F08608D-D48D-47DA-8BD8-46CDE44521C2}"/>
              </a:ext>
            </a:extLst>
          </p:cNvPr>
          <p:cNvCxnSpPr/>
          <p:nvPr/>
        </p:nvCxnSpPr>
        <p:spPr>
          <a:xfrm>
            <a:off x="1115616" y="3147814"/>
            <a:ext cx="2016224" cy="0"/>
          </a:xfrm>
          <a:prstGeom prst="line">
            <a:avLst/>
          </a:prstGeom>
          <a:ln>
            <a:solidFill>
              <a:srgbClr val="1B8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463BF7E-9F1F-4A10-9DE9-C1314D180BA8}"/>
              </a:ext>
            </a:extLst>
          </p:cNvPr>
          <p:cNvCxnSpPr/>
          <p:nvPr/>
        </p:nvCxnSpPr>
        <p:spPr>
          <a:xfrm>
            <a:off x="1115616" y="3723878"/>
            <a:ext cx="2016224" cy="0"/>
          </a:xfrm>
          <a:prstGeom prst="line">
            <a:avLst/>
          </a:prstGeom>
          <a:ln>
            <a:solidFill>
              <a:srgbClr val="1B8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Una persona con una flor amarilla&#10;&#10;Descripción generada automáticamente con confianza media">
            <a:extLst>
              <a:ext uri="{FF2B5EF4-FFF2-40B4-BE49-F238E27FC236}">
                <a16:creationId xmlns:a16="http://schemas.microsoft.com/office/drawing/2014/main" id="{0C40DCB2-2C35-4713-82BE-A651556340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88" y="1568380"/>
            <a:ext cx="5043556" cy="33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9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C0902A23-D822-48B3-A074-5714AFDDB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2472"/>
            <a:ext cx="8568952" cy="49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80" y="3462"/>
            <a:ext cx="7473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ámbito agrícola…</a:t>
            </a:r>
          </a:p>
          <a:p>
            <a:pPr algn="ctr"/>
            <a:r>
              <a:rPr lang="es-E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¿Qué hemos estado haciendo? ¿Y ahora que más…?</a:t>
            </a: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</p:nvPr>
        </p:nvGraphicFramePr>
        <p:xfrm>
          <a:off x="244824" y="1076535"/>
          <a:ext cx="7473984" cy="149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A2E6089-D564-434F-9ECD-9929B7418B26}"/>
              </a:ext>
            </a:extLst>
          </p:cNvPr>
          <p:cNvSpPr txBox="1">
            <a:spLocks/>
          </p:cNvSpPr>
          <p:nvPr/>
        </p:nvSpPr>
        <p:spPr>
          <a:xfrm>
            <a:off x="683568" y="2859782"/>
            <a:ext cx="6747301" cy="2088232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s-ES" sz="1600" b="1" dirty="0">
                <a:solidFill>
                  <a:srgbClr val="FF0000"/>
                </a:solidFill>
              </a:rPr>
              <a:t>	</a:t>
            </a:r>
            <a:r>
              <a:rPr lang="es-ES" sz="2000" b="1" dirty="0">
                <a:solidFill>
                  <a:srgbClr val="FF0000"/>
                </a:solidFill>
              </a:rPr>
              <a:t>Tenemos que continuar exigiéndonos </a:t>
            </a:r>
            <a:r>
              <a:rPr lang="es-ES" sz="2000" dirty="0"/>
              <a:t>una transición hacia </a:t>
            </a:r>
          </a:p>
          <a:p>
            <a:pPr algn="ctr">
              <a:buFont typeface="Arial" pitchFamily="34" charset="0"/>
              <a:buNone/>
            </a:pPr>
            <a:r>
              <a:rPr lang="es-ES" sz="2000" u="sng" dirty="0"/>
              <a:t>sistemas alimentarios más sostenibles</a:t>
            </a:r>
            <a:r>
              <a:rPr lang="es-ES" sz="2000" dirty="0"/>
              <a:t>: </a:t>
            </a:r>
          </a:p>
          <a:p>
            <a:pPr algn="ctr">
              <a:buFont typeface="Arial" pitchFamily="34" charset="0"/>
              <a:buNone/>
            </a:pPr>
            <a:endParaRPr lang="es-ES" sz="2000" dirty="0"/>
          </a:p>
          <a:p>
            <a:pPr algn="just">
              <a:buFont typeface="Arial" pitchFamily="34" charset="0"/>
              <a:buNone/>
            </a:pPr>
            <a:r>
              <a:rPr lang="es-ES" sz="1600" dirty="0"/>
              <a:t>	Aquellos que produzcan con más beneficios socioeconómicos y menos consecuencias ambientales. Enfriar el planeta, a la vez que garantizamos el suministro constante y seguro de productos hortofrutícolas.</a:t>
            </a:r>
            <a:endParaRPr lang="en-US" sz="1600" dirty="0"/>
          </a:p>
        </p:txBody>
      </p:sp>
      <p:grpSp>
        <p:nvGrpSpPr>
          <p:cNvPr id="19" name="8 Grupo">
            <a:extLst>
              <a:ext uri="{FF2B5EF4-FFF2-40B4-BE49-F238E27FC236}">
                <a16:creationId xmlns:a16="http://schemas.microsoft.com/office/drawing/2014/main" id="{76D4313F-B218-46C0-A33D-35E16150071D}"/>
              </a:ext>
            </a:extLst>
          </p:cNvPr>
          <p:cNvGrpSpPr/>
          <p:nvPr/>
        </p:nvGrpSpPr>
        <p:grpSpPr>
          <a:xfrm>
            <a:off x="7691989" y="213291"/>
            <a:ext cx="1368113" cy="1142134"/>
            <a:chOff x="1359243" y="1482808"/>
            <a:chExt cx="2408366" cy="1867067"/>
          </a:xfrm>
        </p:grpSpPr>
        <p:pic>
          <p:nvPicPr>
            <p:cNvPr id="20" name="Picture 6" descr="US$1,087.0 millones de dólares del BCIE para el desarrollo Sostenible">
              <a:extLst>
                <a:ext uri="{FF2B5EF4-FFF2-40B4-BE49-F238E27FC236}">
                  <a16:creationId xmlns:a16="http://schemas.microsoft.com/office/drawing/2014/main" id="{F7C9574A-4390-40B7-9936-6A0472EB2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59243" y="1545924"/>
              <a:ext cx="2408366" cy="1803951"/>
            </a:xfrm>
            <a:prstGeom prst="rect">
              <a:avLst/>
            </a:prstGeom>
            <a:noFill/>
          </p:spPr>
        </p:pic>
        <p:sp>
          <p:nvSpPr>
            <p:cNvPr id="21" name="7 CuadroTexto">
              <a:extLst>
                <a:ext uri="{FF2B5EF4-FFF2-40B4-BE49-F238E27FC236}">
                  <a16:creationId xmlns:a16="http://schemas.microsoft.com/office/drawing/2014/main" id="{88C8E1B8-B838-4BEC-8907-66281026BC90}"/>
                </a:ext>
              </a:extLst>
            </p:cNvPr>
            <p:cNvSpPr txBox="1"/>
            <p:nvPr/>
          </p:nvSpPr>
          <p:spPr>
            <a:xfrm>
              <a:off x="1392196" y="1482808"/>
              <a:ext cx="2372497" cy="38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SOSTENIBILIDAD</a:t>
              </a:r>
            </a:p>
          </p:txBody>
        </p:sp>
      </p:grpSp>
      <p:grpSp>
        <p:nvGrpSpPr>
          <p:cNvPr id="22" name="11 Grupo">
            <a:extLst>
              <a:ext uri="{FF2B5EF4-FFF2-40B4-BE49-F238E27FC236}">
                <a16:creationId xmlns:a16="http://schemas.microsoft.com/office/drawing/2014/main" id="{7FC5E6A7-5C73-4689-A93D-F23F35813AB6}"/>
              </a:ext>
            </a:extLst>
          </p:cNvPr>
          <p:cNvGrpSpPr/>
          <p:nvPr/>
        </p:nvGrpSpPr>
        <p:grpSpPr>
          <a:xfrm>
            <a:off x="7637244" y="3772021"/>
            <a:ext cx="1479002" cy="960110"/>
            <a:chOff x="8624072" y="1728015"/>
            <a:chExt cx="2800350" cy="1628776"/>
          </a:xfrm>
        </p:grpSpPr>
        <p:pic>
          <p:nvPicPr>
            <p:cNvPr id="23" name="Picture 8" descr="Torres Shop - Máster en Sostenibilidad Ambiental">
              <a:extLst>
                <a:ext uri="{FF2B5EF4-FFF2-40B4-BE49-F238E27FC236}">
                  <a16:creationId xmlns:a16="http://schemas.microsoft.com/office/drawing/2014/main" id="{6EB8930F-30F4-4A8F-A02A-A5C28C0D2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624072" y="1728015"/>
              <a:ext cx="2800350" cy="1628776"/>
            </a:xfrm>
            <a:prstGeom prst="rect">
              <a:avLst/>
            </a:prstGeom>
            <a:noFill/>
          </p:spPr>
        </p:pic>
        <p:sp>
          <p:nvSpPr>
            <p:cNvPr id="24" name="10 CuadroTexto">
              <a:extLst>
                <a:ext uri="{FF2B5EF4-FFF2-40B4-BE49-F238E27FC236}">
                  <a16:creationId xmlns:a16="http://schemas.microsoft.com/office/drawing/2014/main" id="{7A102B9B-5A65-4EF2-A5A6-0242BED65B10}"/>
                </a:ext>
              </a:extLst>
            </p:cNvPr>
            <p:cNvSpPr txBox="1"/>
            <p:nvPr/>
          </p:nvSpPr>
          <p:spPr>
            <a:xfrm>
              <a:off x="9157230" y="2257167"/>
              <a:ext cx="1784107" cy="662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ECONOMÍA CIRCULAR</a:t>
              </a:r>
            </a:p>
          </p:txBody>
        </p:sp>
      </p:grpSp>
      <p:grpSp>
        <p:nvGrpSpPr>
          <p:cNvPr id="25" name="15 Grupo">
            <a:extLst>
              <a:ext uri="{FF2B5EF4-FFF2-40B4-BE49-F238E27FC236}">
                <a16:creationId xmlns:a16="http://schemas.microsoft.com/office/drawing/2014/main" id="{8E7B311D-524E-494D-B9C6-DDAC75CF4519}"/>
              </a:ext>
            </a:extLst>
          </p:cNvPr>
          <p:cNvGrpSpPr/>
          <p:nvPr/>
        </p:nvGrpSpPr>
        <p:grpSpPr>
          <a:xfrm>
            <a:off x="7721283" y="2656030"/>
            <a:ext cx="1368113" cy="910418"/>
            <a:chOff x="552701" y="4150715"/>
            <a:chExt cx="3317357" cy="2157100"/>
          </a:xfrm>
        </p:grpSpPr>
        <p:pic>
          <p:nvPicPr>
            <p:cNvPr id="26" name="13 Imagen" descr="BIODIVERSIDAD.jpg">
              <a:extLst>
                <a:ext uri="{FF2B5EF4-FFF2-40B4-BE49-F238E27FC236}">
                  <a16:creationId xmlns:a16="http://schemas.microsoft.com/office/drawing/2014/main" id="{02EF6B46-806F-457B-AFE4-63F0DB2F4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2701" y="4150715"/>
              <a:ext cx="3317357" cy="1788771"/>
            </a:xfrm>
            <a:prstGeom prst="rect">
              <a:avLst/>
            </a:prstGeom>
          </p:spPr>
        </p:pic>
        <p:sp>
          <p:nvSpPr>
            <p:cNvPr id="27" name="14 CuadroTexto">
              <a:extLst>
                <a:ext uri="{FF2B5EF4-FFF2-40B4-BE49-F238E27FC236}">
                  <a16:creationId xmlns:a16="http://schemas.microsoft.com/office/drawing/2014/main" id="{52EED9FB-1086-4FCA-B2C3-54AFD1953608}"/>
                </a:ext>
              </a:extLst>
            </p:cNvPr>
            <p:cNvSpPr txBox="1"/>
            <p:nvPr/>
          </p:nvSpPr>
          <p:spPr>
            <a:xfrm>
              <a:off x="819042" y="5770603"/>
              <a:ext cx="2921467" cy="53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BIODIVERSIDAD</a:t>
              </a:r>
            </a:p>
          </p:txBody>
        </p:sp>
      </p:grpSp>
      <p:pic>
        <p:nvPicPr>
          <p:cNvPr id="28" name="Picture 12" descr="Agroecología: solución, presente y futuro – Escritura Feminista">
            <a:extLst>
              <a:ext uri="{FF2B5EF4-FFF2-40B4-BE49-F238E27FC236}">
                <a16:creationId xmlns:a16="http://schemas.microsoft.com/office/drawing/2014/main" id="{17ADC0C1-6B04-4487-B861-4E316CD2D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86010" y="1501294"/>
            <a:ext cx="1368113" cy="910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03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AutoShape 10" descr="Salvar la biodiversidad, un desafío global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A6D3C2-78B9-484B-A4B1-95CF0ABE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9823"/>
            <a:ext cx="8844439" cy="1207250"/>
          </a:xfrm>
        </p:spPr>
        <p:txBody>
          <a:bodyPr>
            <a:noAutofit/>
          </a:bodyPr>
          <a:lstStyle/>
          <a:p>
            <a:pPr algn="ctr"/>
            <a:r>
              <a:rPr lang="es-E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Ámbitos de actuación</a:t>
            </a:r>
            <a:r>
              <a:rPr lang="es-E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br>
              <a:rPr lang="es-E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Identificados a partir del estudio de las estrategias UE, exigencias de clientes y tendencias en el sector agrícola y de alimentación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8B8D9E-8B6B-487F-807C-158B03EBF213}"/>
              </a:ext>
            </a:extLst>
          </p:cNvPr>
          <p:cNvSpPr txBox="1"/>
          <p:nvPr/>
        </p:nvSpPr>
        <p:spPr>
          <a:xfrm>
            <a:off x="1444831" y="1356084"/>
            <a:ext cx="625433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Reducción del exceso de nutrientes y recuperación de suelos </a:t>
            </a:r>
            <a:r>
              <a:rPr lang="es-ES" sz="1000" dirty="0"/>
              <a:t>(mantener y mejorar la fertilidad, evitar contaminación y erosión...).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Reducción de emisiones y captura de gases efecto invernadero (CO</a:t>
            </a:r>
            <a:r>
              <a:rPr lang="es-ES" sz="1600" baseline="-25000" dirty="0"/>
              <a:t>2</a:t>
            </a:r>
            <a:r>
              <a:rPr lang="es-ES" sz="1600" dirty="0"/>
              <a:t>…).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Producción energías renovables y uso eficiente de la energía.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Reducción del uso de plaguicidas “peligrosos/químicos“. Fomentar la fauna auxiliar.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Diversidad paisajística en la superficie agraria, generación de biodiversidad y protección de los valores ambientales del entorno </a:t>
            </a:r>
            <a:r>
              <a:rPr lang="es-ES" sz="1000" dirty="0"/>
              <a:t>(traer de vuelta la naturaleza al territorio agrícola).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Reducir el consumo de agua y colaborar en la recuperación de los ecosistemas acuáticos.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Reducción y gestión de los residuos generados.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Gestión empresarial para garantizar el suministro de alimentos mediante la protección de los agricultores y trabajadores.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1600" dirty="0"/>
              <a:t>Reducción del desperdicio alimentario.</a:t>
            </a:r>
          </a:p>
        </p:txBody>
      </p:sp>
      <p:pic>
        <p:nvPicPr>
          <p:cNvPr id="17" name="Picture 2" descr="Resultado de imagen de produccion integrada">
            <a:extLst>
              <a:ext uri="{FF2B5EF4-FFF2-40B4-BE49-F238E27FC236}">
                <a16:creationId xmlns:a16="http://schemas.microsoft.com/office/drawing/2014/main" id="{BFAB7FFE-C364-4A42-8DB6-D2B0D7E76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2257" y="1487078"/>
            <a:ext cx="1057891" cy="921389"/>
          </a:xfrm>
          <a:prstGeom prst="rect">
            <a:avLst/>
          </a:prstGeom>
          <a:noFill/>
        </p:spPr>
      </p:pic>
      <p:pic>
        <p:nvPicPr>
          <p:cNvPr id="3074" name="Picture 2" descr="Cubiertas Vegetales-Nutrifitos-Tecnología Hortícola">
            <a:extLst>
              <a:ext uri="{FF2B5EF4-FFF2-40B4-BE49-F238E27FC236}">
                <a16:creationId xmlns:a16="http://schemas.microsoft.com/office/drawing/2014/main" id="{36E9AAB2-2F6E-4282-A8BD-DB6C91F7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2" y="1484219"/>
            <a:ext cx="1132511" cy="89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l riego subterráneo como estrategia de ahorro de agua en la agricultura de  regadío - Horticultura">
            <a:extLst>
              <a:ext uri="{FF2B5EF4-FFF2-40B4-BE49-F238E27FC236}">
                <a16:creationId xmlns:a16="http://schemas.microsoft.com/office/drawing/2014/main" id="{B9ACCDFD-2C6E-455E-915A-01D9469A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205" y="3579862"/>
            <a:ext cx="1132509" cy="773828"/>
          </a:xfrm>
          <a:prstGeom prst="rect">
            <a:avLst/>
          </a:prstGeom>
          <a:noFill/>
        </p:spPr>
      </p:pic>
      <p:pic>
        <p:nvPicPr>
          <p:cNvPr id="3076" name="Picture 4" descr="Una guía ayudará a los agricultores a aplicar la Ley del Mar Menor | La  Verdad">
            <a:extLst>
              <a:ext uri="{FF2B5EF4-FFF2-40B4-BE49-F238E27FC236}">
                <a16:creationId xmlns:a16="http://schemas.microsoft.com/office/drawing/2014/main" id="{F427C2A2-7BD8-452A-A937-88E678A6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731" y="3563352"/>
            <a:ext cx="127694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cooperativa que fabrica el Queso de la Serena se suma a la eficiencia  energética y el autoconsumo • ESEFICIENCIA">
            <a:extLst>
              <a:ext uri="{FF2B5EF4-FFF2-40B4-BE49-F238E27FC236}">
                <a16:creationId xmlns:a16="http://schemas.microsoft.com/office/drawing/2014/main" id="{3A0E054C-88E1-4F36-80A5-9C2F654F7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" y="2625394"/>
            <a:ext cx="1113557" cy="7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tos vegetales, reservorios de biodiversidad en los invernaderos - A en  verde - Medio de información de agricultura">
            <a:extLst>
              <a:ext uri="{FF2B5EF4-FFF2-40B4-BE49-F238E27FC236}">
                <a16:creationId xmlns:a16="http://schemas.microsoft.com/office/drawing/2014/main" id="{6A3D7D45-822C-4F25-9990-060D07B15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731" y="2565850"/>
            <a:ext cx="127694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46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618</Words>
  <Application>Microsoft Office PowerPoint</Application>
  <PresentationFormat>Presentación en pantalla (16:9)</PresentationFormat>
  <Paragraphs>93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DengXian</vt:lpstr>
      <vt:lpstr>Arial</vt:lpstr>
      <vt:lpstr>Calibri</vt:lpstr>
      <vt:lpstr>Century Gothic</vt:lpstr>
      <vt:lpstr>Segoe UI Semibold</vt:lpstr>
      <vt:lpstr>Tema de Office</vt:lpstr>
      <vt:lpstr>Monitorización en la cadena hortofrutícola.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Ámbitos de actuación:  Identificados a partir del estudio de las estrategias UE, exigencias de clientes y tendencias en el sector agrícola y de alimentación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cpardo</dc:creator>
  <cp:lastModifiedBy>Mari Carmen Morales</cp:lastModifiedBy>
  <cp:revision>36</cp:revision>
  <cp:lastPrinted>2022-05-16T09:02:39Z</cp:lastPrinted>
  <dcterms:created xsi:type="dcterms:W3CDTF">2018-02-20T10:05:28Z</dcterms:created>
  <dcterms:modified xsi:type="dcterms:W3CDTF">2022-05-16T09:10:42Z</dcterms:modified>
</cp:coreProperties>
</file>