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87" r:id="rId2"/>
    <p:sldId id="355" r:id="rId3"/>
    <p:sldId id="359" r:id="rId4"/>
    <p:sldId id="365" r:id="rId5"/>
    <p:sldId id="372" r:id="rId6"/>
    <p:sldId id="367" r:id="rId7"/>
    <p:sldId id="364" r:id="rId8"/>
    <p:sldId id="360" r:id="rId9"/>
    <p:sldId id="361" r:id="rId10"/>
    <p:sldId id="362" r:id="rId11"/>
    <p:sldId id="366" r:id="rId12"/>
    <p:sldId id="368" r:id="rId13"/>
    <p:sldId id="363" r:id="rId14"/>
    <p:sldId id="369" r:id="rId15"/>
    <p:sldId id="370" r:id="rId16"/>
    <p:sldId id="371" r:id="rId17"/>
    <p:sldId id="326" r:id="rId18"/>
  </p:sldIdLst>
  <p:sldSz cx="9906000" cy="6858000" type="A4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FFEC"/>
    <a:srgbClr val="18C0DC"/>
    <a:srgbClr val="FF1D4C"/>
    <a:srgbClr val="FF2727"/>
    <a:srgbClr val="F7223C"/>
    <a:srgbClr val="FD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99" autoAdjust="0"/>
    <p:restoredTop sz="90949" autoAdjust="0"/>
  </p:normalViewPr>
  <p:slideViewPr>
    <p:cSldViewPr snapToObjects="1">
      <p:cViewPr>
        <p:scale>
          <a:sx n="112" d="100"/>
          <a:sy n="112" d="100"/>
        </p:scale>
        <p:origin x="-936" y="-6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03FEF1-A88C-4948-97B4-470057043F6B}" type="datetimeFigureOut">
              <a:rPr lang="fr-FR" smtClean="0"/>
              <a:t>07/09/16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C584C-B0E4-D741-83E5-87D7B733E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5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91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7C584C-B0E4-D741-83E5-87D7B733E4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9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A43E6-0F31-A849-B56E-5D32BD0914C4}" type="datetimeFigureOut">
              <a:rPr lang="es-ES_tradnl" smtClean="0"/>
              <a:t>07/09/16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5839-4DE7-9443-A6C9-8F0BC80FFF97}" type="slidenum">
              <a:rPr lang="es-ES_tradnl" smtClean="0"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24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C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4928" y="5157192"/>
            <a:ext cx="56730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pplied </a:t>
            </a:r>
            <a:r>
              <a:rPr lang="en-US" sz="3200" dirty="0"/>
              <a:t>to Fraud </a:t>
            </a:r>
            <a:r>
              <a:rPr lang="en-US" sz="3200" dirty="0" smtClean="0"/>
              <a:t>Detection</a:t>
            </a:r>
            <a:endParaRPr lang="en-GB" sz="3200" dirty="0" smtClean="0"/>
          </a:p>
          <a:p>
            <a:endParaRPr lang="fr-FR" dirty="0"/>
          </a:p>
          <a:p>
            <a:r>
              <a:rPr lang="fr-FR" dirty="0" smtClean="0">
                <a:solidFill>
                  <a:srgbClr val="F9F9F9"/>
                </a:solidFill>
                <a:latin typeface="Ubuntu"/>
              </a:rPr>
              <a:t>Tuesday 7st </a:t>
            </a:r>
            <a:r>
              <a:rPr lang="fr-FR" dirty="0">
                <a:solidFill>
                  <a:srgbClr val="F9F9F9"/>
                </a:solidFill>
                <a:latin typeface="Ubuntu"/>
              </a:rPr>
              <a:t>of </a:t>
            </a:r>
            <a:r>
              <a:rPr lang="fr-FR" dirty="0" smtClean="0">
                <a:solidFill>
                  <a:srgbClr val="F9F9F9"/>
                </a:solidFill>
                <a:latin typeface="Ubuntu"/>
              </a:rPr>
              <a:t>Septembre, </a:t>
            </a:r>
            <a:r>
              <a:rPr lang="fr-FR" dirty="0">
                <a:solidFill>
                  <a:srgbClr val="F9F9F9"/>
                </a:solidFill>
                <a:latin typeface="Ubuntu"/>
              </a:rPr>
              <a:t>2016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924941" y="2468215"/>
            <a:ext cx="76271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Data Science and Graph Models 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407558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20297"/>
          <a:stretch/>
        </p:blipFill>
        <p:spPr>
          <a:xfrm>
            <a:off x="12700" y="1383507"/>
            <a:ext cx="9893300" cy="54744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Dimensionality explosion: Feature selection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55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094"/>
            <a:ext cx="9906000" cy="634190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Dimensionality explosion: Feature selection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2960" y="2907814"/>
            <a:ext cx="1872208" cy="306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3076232"/>
            <a:ext cx="5601072" cy="358585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Dimensionality explosion: Feature selection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040" y="1484784"/>
            <a:ext cx="4064460" cy="3445322"/>
          </a:xfrm>
          <a:prstGeom prst="rect">
            <a:avLst/>
          </a:prstGeom>
          <a:ln>
            <a:solidFill>
              <a:srgbClr val="FF1D4C"/>
            </a:solidFill>
          </a:ln>
        </p:spPr>
      </p:pic>
    </p:spTree>
    <p:extLst>
      <p:ext uri="{BB962C8B-B14F-4D97-AF65-F5344CB8AC3E}">
        <p14:creationId xmlns:p14="http://schemas.microsoft.com/office/powerpoint/2010/main" val="266823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961" y="3424359"/>
            <a:ext cx="676424" cy="5373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Factor de </a:t>
            </a:r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cambio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sp>
        <p:nvSpPr>
          <p:cNvPr id="3" name="Flèche courbée vers le bas 2"/>
          <p:cNvSpPr/>
          <p:nvPr/>
        </p:nvSpPr>
        <p:spPr>
          <a:xfrm>
            <a:off x="2184684" y="1844824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èche courbée vers le bas 11"/>
          <p:cNvSpPr/>
          <p:nvPr/>
        </p:nvSpPr>
        <p:spPr>
          <a:xfrm>
            <a:off x="4684942" y="4264465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èche courbée vers le bas 14"/>
          <p:cNvSpPr/>
          <p:nvPr/>
        </p:nvSpPr>
        <p:spPr>
          <a:xfrm rot="19976099">
            <a:off x="4322940" y="1572235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>
            <a:off x="5032315" y="3095756"/>
            <a:ext cx="1792893" cy="1713889"/>
          </a:xfrm>
          <a:prstGeom prst="straightConnector1">
            <a:avLst/>
          </a:prstGeom>
          <a:ln w="34925">
            <a:solidFill>
              <a:srgbClr val="FF1D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009649" y="359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917" y="2482633"/>
            <a:ext cx="1967534" cy="1226245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0832" y="4809645"/>
            <a:ext cx="1967534" cy="122624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216" y="2498869"/>
            <a:ext cx="1572099" cy="1198955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2760" y="1707484"/>
            <a:ext cx="1572099" cy="1198955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2961" y="4880578"/>
            <a:ext cx="1967534" cy="1226245"/>
          </a:xfrm>
          <a:prstGeom prst="rect">
            <a:avLst/>
          </a:prstGeom>
        </p:spPr>
      </p:pic>
      <p:grpSp>
        <p:nvGrpSpPr>
          <p:cNvPr id="29" name="Grouper 28"/>
          <p:cNvGrpSpPr/>
          <p:nvPr/>
        </p:nvGrpSpPr>
        <p:grpSpPr>
          <a:xfrm>
            <a:off x="7257256" y="2778070"/>
            <a:ext cx="2232248" cy="1620090"/>
            <a:chOff x="7257256" y="2778070"/>
            <a:chExt cx="2232248" cy="1620090"/>
          </a:xfrm>
        </p:grpSpPr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121352" y="2778070"/>
              <a:ext cx="1368152" cy="939027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9"/>
            <a:srcRect r="43304"/>
            <a:stretch/>
          </p:blipFill>
          <p:spPr>
            <a:xfrm>
              <a:off x="7257256" y="3429000"/>
              <a:ext cx="1152128" cy="969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382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760" y="3573016"/>
            <a:ext cx="676424" cy="53732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Model switching</a:t>
            </a: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2560" y="2390004"/>
            <a:ext cx="2160240" cy="1373273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2840" y="2451749"/>
            <a:ext cx="1519475" cy="1288014"/>
          </a:xfrm>
          <a:prstGeom prst="rect">
            <a:avLst/>
          </a:prstGeom>
        </p:spPr>
      </p:pic>
      <p:sp>
        <p:nvSpPr>
          <p:cNvPr id="3" name="Flèche courbée vers le bas 2"/>
          <p:cNvSpPr/>
          <p:nvPr/>
        </p:nvSpPr>
        <p:spPr>
          <a:xfrm>
            <a:off x="2184684" y="1844824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818" y="4809645"/>
            <a:ext cx="2160240" cy="137327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3098" y="4871390"/>
            <a:ext cx="1519475" cy="1288014"/>
          </a:xfrm>
          <a:prstGeom prst="rect">
            <a:avLst/>
          </a:prstGeom>
        </p:spPr>
      </p:pic>
      <p:sp>
        <p:nvSpPr>
          <p:cNvPr id="12" name="Flèche courbée vers le bas 11"/>
          <p:cNvSpPr/>
          <p:nvPr/>
        </p:nvSpPr>
        <p:spPr>
          <a:xfrm>
            <a:off x="4684942" y="4264465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721" y="1645453"/>
            <a:ext cx="2160240" cy="137327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2001" y="1707198"/>
            <a:ext cx="1519475" cy="1288014"/>
          </a:xfrm>
          <a:prstGeom prst="rect">
            <a:avLst/>
          </a:prstGeom>
        </p:spPr>
      </p:pic>
      <p:sp>
        <p:nvSpPr>
          <p:cNvPr id="15" name="Flèche courbée vers le bas 14"/>
          <p:cNvSpPr/>
          <p:nvPr/>
        </p:nvSpPr>
        <p:spPr>
          <a:xfrm>
            <a:off x="6313845" y="1100273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7" name="Connecteur droit avec flèche 16"/>
          <p:cNvCxnSpPr>
            <a:stCxn id="2" idx="3"/>
          </p:cNvCxnSpPr>
          <p:nvPr/>
        </p:nvCxnSpPr>
        <p:spPr>
          <a:xfrm>
            <a:off x="5032315" y="3095756"/>
            <a:ext cx="1792893" cy="1713889"/>
          </a:xfrm>
          <a:prstGeom prst="straightConnector1">
            <a:avLst/>
          </a:prstGeom>
          <a:ln w="34925">
            <a:solidFill>
              <a:srgbClr val="FF1D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009649" y="359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Flèche courbée vers le bas 17"/>
          <p:cNvSpPr/>
          <p:nvPr/>
        </p:nvSpPr>
        <p:spPr>
          <a:xfrm rot="19976099">
            <a:off x="4322940" y="1572235"/>
            <a:ext cx="1936232" cy="54518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3873" y="3573016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>
                <a:solidFill>
                  <a:srgbClr val="00CCE2"/>
                </a:solidFill>
                <a:latin typeface="DoppioOne"/>
              </a:rPr>
              <a:t>Pero</a:t>
            </a:r>
            <a:r>
              <a:rPr lang="is-IS" sz="2400" b="1" dirty="0" smtClean="0">
                <a:solidFill>
                  <a:srgbClr val="00CCE2"/>
                </a:solidFill>
                <a:latin typeface="DoppioOne"/>
              </a:rPr>
              <a:t>…tiene sentido 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919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Cuanto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 </a:t>
            </a:r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malos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 ?</a:t>
            </a: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761" y="3573016"/>
            <a:ext cx="6896100" cy="1955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616" y="1484784"/>
            <a:ext cx="6921500" cy="1968500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272480" y="2276872"/>
            <a:ext cx="122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CCE2"/>
                </a:solidFill>
                <a:latin typeface="DoppioOne"/>
              </a:rPr>
              <a:t>3 ? =&gt;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 </a:t>
            </a:r>
            <a:endParaRPr lang="en-US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992993" y="4293096"/>
            <a:ext cx="122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smtClean="0">
                <a:solidFill>
                  <a:srgbClr val="00CCE2"/>
                </a:solidFill>
                <a:latin typeface="DoppioOne"/>
              </a:rPr>
              <a:t>4 ? =&gt;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 </a:t>
            </a:r>
            <a:endParaRPr lang="en-US" sz="28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58378" y="4287688"/>
            <a:ext cx="1519475" cy="128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0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327E-6 -1.37436E-6 C -0.05638 -0.08515 -0.11277 -0.17029 -0.16931 -0.19505 C -0.22585 -0.21981 -0.32645 -0.18024 -0.33974 -0.14877 C -0.35304 -0.11731 -0.26766 -0.02684 -0.2494 -0.00648 C -0.23114 0.01388 -0.23066 -0.00625 -0.23002 -0.02638 " pathEditMode="relative" ptsTypes="aaa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Latent </a:t>
            </a:r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dirichlet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 distribution </a:t>
            </a:r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~&gt; Viterbi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6009649" y="359485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1208584" y="1916832"/>
            <a:ext cx="7806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DoppioOne"/>
              </a:rPr>
              <a:t>2014 i2b2/</a:t>
            </a:r>
            <a:r>
              <a:rPr lang="en-US" sz="4000" dirty="0" err="1">
                <a:solidFill>
                  <a:srgbClr val="FF0000"/>
                </a:solidFill>
                <a:latin typeface="DoppioOne"/>
              </a:rPr>
              <a:t>UTHealth</a:t>
            </a:r>
            <a:r>
              <a:rPr lang="en-US" sz="4000" dirty="0">
                <a:solidFill>
                  <a:srgbClr val="FF0000"/>
                </a:solidFill>
                <a:latin typeface="DoppioOne"/>
              </a:rPr>
              <a:t> </a:t>
            </a:r>
            <a:endParaRPr lang="en-US" sz="4000" dirty="0" smtClean="0">
              <a:solidFill>
                <a:srgbClr val="FF0000"/>
              </a:solidFill>
              <a:latin typeface="DoppioOne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DoppioOne"/>
              </a:rPr>
              <a:t>de</a:t>
            </a:r>
            <a:r>
              <a:rPr lang="en-US" sz="4000" dirty="0">
                <a:solidFill>
                  <a:srgbClr val="FF0000"/>
                </a:solidFill>
                <a:latin typeface="DoppioOne"/>
              </a:rPr>
              <a:t>-identification challenge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51305"/>
            <a:ext cx="9906000" cy="329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1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1D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76500" y="3105835"/>
            <a:ext cx="495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9F9F9"/>
                </a:solidFill>
                <a:latin typeface="Ubuntu"/>
              </a:rPr>
              <a:t>Thank you </a:t>
            </a:r>
            <a:endParaRPr lang="en-US" dirty="0" smtClean="0"/>
          </a:p>
          <a:p>
            <a:pPr algn="ctr"/>
            <a:r>
              <a:rPr lang="es-ES_tradnl" sz="6600" dirty="0" smtClean="0">
                <a:solidFill>
                  <a:srgbClr val="FFFFFF"/>
                </a:solidFill>
                <a:latin typeface="DoppioOne"/>
              </a:rPr>
              <a:t>Q &amp; A</a:t>
            </a:r>
            <a:endParaRPr lang="es-ES_tradnl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889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is-IS" sz="2800" dirty="0" smtClean="0">
                <a:solidFill>
                  <a:srgbClr val="00CCE2"/>
                </a:solidFill>
                <a:latin typeface="DoppioOne"/>
              </a:rPr>
              <a:t>… and </a:t>
            </a:r>
            <a:r>
              <a:rPr lang="en-US" sz="2800" dirty="0" smtClean="0">
                <a:solidFill>
                  <a:srgbClr val="00CCE2"/>
                </a:solidFill>
                <a:latin typeface="DoppioOne"/>
              </a:rPr>
              <a:t>Data</a:t>
            </a:r>
            <a:endParaRPr lang="en-US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l="67777" t="37577" r="4305" b="3229"/>
          <a:stretch/>
        </p:blipFill>
        <p:spPr>
          <a:xfrm>
            <a:off x="4664968" y="1844824"/>
            <a:ext cx="3960440" cy="460452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33469" y="2708920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CCE2"/>
                </a:solidFill>
                <a:latin typeface="DoppioOne"/>
              </a:rPr>
              <a:t>?</a:t>
            </a:r>
            <a:endParaRPr lang="en-US" sz="8000" dirty="0">
              <a:solidFill>
                <a:srgbClr val="00CCE2"/>
              </a:solidFill>
              <a:latin typeface="DoppioOne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075997" y="2861320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CCE2"/>
                </a:solidFill>
                <a:latin typeface="DoppioOne"/>
              </a:rPr>
              <a:t>?</a:t>
            </a:r>
            <a:endParaRPr lang="en-US" sz="8000" dirty="0">
              <a:solidFill>
                <a:srgbClr val="00CCE2"/>
              </a:solidFill>
              <a:latin typeface="DoppioOne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576736" y="2708920"/>
            <a:ext cx="7552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00CCE2"/>
                </a:solidFill>
                <a:latin typeface="DoppioOne"/>
              </a:rPr>
              <a:t>?</a:t>
            </a:r>
            <a:endParaRPr lang="en-US" sz="8000" dirty="0">
              <a:solidFill>
                <a:srgbClr val="00CCE2"/>
              </a:solidFill>
              <a:latin typeface="DoppioOne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2560" y="2276872"/>
            <a:ext cx="2946400" cy="27559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4664968" y="1859857"/>
            <a:ext cx="3960440" cy="0"/>
          </a:xfrm>
          <a:prstGeom prst="straightConnector1">
            <a:avLst/>
          </a:prstGeom>
          <a:ln w="60325">
            <a:solidFill>
              <a:srgbClr val="FF1D4C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8769424" y="1844824"/>
            <a:ext cx="72008" cy="4161431"/>
          </a:xfrm>
          <a:prstGeom prst="straightConnector1">
            <a:avLst/>
          </a:prstGeom>
          <a:ln w="60325">
            <a:solidFill>
              <a:srgbClr val="FF1D4C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Bouée 24"/>
          <p:cNvSpPr/>
          <p:nvPr/>
        </p:nvSpPr>
        <p:spPr>
          <a:xfrm>
            <a:off x="4376936" y="1412776"/>
            <a:ext cx="4464496" cy="1944216"/>
          </a:xfrm>
          <a:prstGeom prst="donut">
            <a:avLst>
              <a:gd name="adj" fmla="val 2220"/>
            </a:avLst>
          </a:prstGeom>
          <a:solidFill>
            <a:srgbClr val="FF1D4C"/>
          </a:solidFill>
          <a:ln>
            <a:solidFill>
              <a:srgbClr val="FF1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9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is-IS" sz="2800" dirty="0" smtClean="0">
                <a:solidFill>
                  <a:srgbClr val="00CCE2"/>
                </a:solidFill>
                <a:latin typeface="DoppioOne"/>
              </a:rPr>
              <a:t>… and </a:t>
            </a:r>
            <a:r>
              <a:rPr lang="en-US" sz="2800" dirty="0" smtClean="0">
                <a:solidFill>
                  <a:srgbClr val="00CCE2"/>
                </a:solidFill>
                <a:latin typeface="DoppioOne"/>
              </a:rPr>
              <a:t>Data</a:t>
            </a:r>
            <a:endParaRPr lang="en-US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45" t="2743" r="873"/>
          <a:stretch/>
        </p:blipFill>
        <p:spPr>
          <a:xfrm>
            <a:off x="0" y="1412776"/>
            <a:ext cx="9706150" cy="51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89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1" y="2809693"/>
            <a:ext cx="1267379" cy="126737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Timing is everything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3382" y="2780927"/>
            <a:ext cx="2919929" cy="181981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3080" y="2641972"/>
            <a:ext cx="2083172" cy="2083172"/>
          </a:xfrm>
          <a:prstGeom prst="rect">
            <a:avLst/>
          </a:prstGeom>
        </p:spPr>
      </p:pic>
      <p:sp>
        <p:nvSpPr>
          <p:cNvPr id="9" name="Croix 8"/>
          <p:cNvSpPr/>
          <p:nvPr/>
        </p:nvSpPr>
        <p:spPr>
          <a:xfrm>
            <a:off x="5169024" y="3048943"/>
            <a:ext cx="914400" cy="914400"/>
          </a:xfrm>
          <a:prstGeom prst="mathPlus">
            <a:avLst/>
          </a:prstGeom>
          <a:solidFill>
            <a:srgbClr val="FD22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emi-tour 5"/>
          <p:cNvSpPr/>
          <p:nvPr/>
        </p:nvSpPr>
        <p:spPr>
          <a:xfrm>
            <a:off x="3728864" y="1707198"/>
            <a:ext cx="33123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545"/>
            </a:avLst>
          </a:prstGeom>
          <a:solidFill>
            <a:srgbClr val="FF1D4C"/>
          </a:solidFill>
          <a:ln>
            <a:solidFill>
              <a:srgbClr val="FF1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emi-tour 10"/>
          <p:cNvSpPr/>
          <p:nvPr/>
        </p:nvSpPr>
        <p:spPr>
          <a:xfrm rot="10800000">
            <a:off x="3656856" y="4783423"/>
            <a:ext cx="3312368" cy="877824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99545"/>
            </a:avLst>
          </a:prstGeom>
          <a:solidFill>
            <a:srgbClr val="FF1D4C"/>
          </a:solidFill>
          <a:ln>
            <a:solidFill>
              <a:srgbClr val="FF1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èche vers la gauche 11"/>
          <p:cNvSpPr/>
          <p:nvPr/>
        </p:nvSpPr>
        <p:spPr>
          <a:xfrm>
            <a:off x="1424608" y="3284984"/>
            <a:ext cx="504056" cy="484632"/>
          </a:xfrm>
          <a:prstGeom prst="leftArrow">
            <a:avLst>
              <a:gd name="adj1" fmla="val 4532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èche vers la gauche 12"/>
          <p:cNvSpPr/>
          <p:nvPr/>
        </p:nvSpPr>
        <p:spPr>
          <a:xfrm rot="10800000">
            <a:off x="7905328" y="3316443"/>
            <a:ext cx="504056" cy="484632"/>
          </a:xfrm>
          <a:prstGeom prst="leftArrow">
            <a:avLst>
              <a:gd name="adj1" fmla="val 4532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7"/>
          <a:srcRect b="7476"/>
          <a:stretch/>
        </p:blipFill>
        <p:spPr>
          <a:xfrm>
            <a:off x="8514001" y="2996952"/>
            <a:ext cx="1391999" cy="127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087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US" sz="2800" dirty="0" err="1" smtClean="0">
                <a:solidFill>
                  <a:srgbClr val="00CCE2"/>
                </a:solidFill>
                <a:latin typeface="DoppioOne"/>
              </a:rPr>
              <a:t>Hypotesis</a:t>
            </a:r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200" y="3069332"/>
            <a:ext cx="7975600" cy="1295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0" y="2276872"/>
            <a:ext cx="4470400" cy="6096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052" y="45339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5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816" y="599392"/>
            <a:ext cx="6408712" cy="20375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Anécdota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56" y="3110128"/>
            <a:ext cx="4052646" cy="3336156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8983" y="2924944"/>
            <a:ext cx="5476883" cy="927189"/>
          </a:xfrm>
          <a:prstGeom prst="rect">
            <a:avLst/>
          </a:prstGeom>
        </p:spPr>
      </p:pic>
      <p:sp>
        <p:nvSpPr>
          <p:cNvPr id="17" name="Flèche vers la gauche 16"/>
          <p:cNvSpPr/>
          <p:nvPr/>
        </p:nvSpPr>
        <p:spPr>
          <a:xfrm rot="14541337">
            <a:off x="5436212" y="3858290"/>
            <a:ext cx="504056" cy="484632"/>
          </a:xfrm>
          <a:prstGeom prst="leftArrow">
            <a:avLst>
              <a:gd name="adj1" fmla="val 4532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èche vers la gauche 17"/>
          <p:cNvSpPr/>
          <p:nvPr/>
        </p:nvSpPr>
        <p:spPr>
          <a:xfrm rot="16200000">
            <a:off x="7840875" y="4010691"/>
            <a:ext cx="504056" cy="484632"/>
          </a:xfrm>
          <a:prstGeom prst="leftArrow">
            <a:avLst>
              <a:gd name="adj1" fmla="val 4532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a gauche 18"/>
          <p:cNvSpPr/>
          <p:nvPr/>
        </p:nvSpPr>
        <p:spPr>
          <a:xfrm rot="10800000">
            <a:off x="5015296" y="5310920"/>
            <a:ext cx="504056" cy="484632"/>
          </a:xfrm>
          <a:prstGeom prst="leftArrow">
            <a:avLst>
              <a:gd name="adj1" fmla="val 45320"/>
              <a:gd name="adj2" fmla="val 5000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7096" y="4581128"/>
            <a:ext cx="2880320" cy="215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3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8" grpId="1" animBg="1"/>
      <p:bldP spid="1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Nada </a:t>
            </a:r>
            <a:r>
              <a:rPr lang="en-GB" sz="2800" dirty="0" err="1" smtClean="0">
                <a:solidFill>
                  <a:srgbClr val="00CCE2"/>
                </a:solidFill>
                <a:latin typeface="DoppioOne"/>
              </a:rPr>
              <a:t>fantascienza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07" y="5283200"/>
            <a:ext cx="5143500" cy="1574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056" y="854720"/>
            <a:ext cx="4368800" cy="1854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700" y="4572000"/>
            <a:ext cx="3543300" cy="2286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6776" y="2852936"/>
            <a:ext cx="4279900" cy="190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8"/>
          <a:srcRect t="35126"/>
          <a:stretch/>
        </p:blipFill>
        <p:spPr>
          <a:xfrm>
            <a:off x="2792760" y="2669705"/>
            <a:ext cx="4549979" cy="2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2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Dimensionality reduction: 2D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/>
          <a:srcRect l="1145" t="2743" r="873"/>
          <a:stretch/>
        </p:blipFill>
        <p:spPr>
          <a:xfrm>
            <a:off x="0" y="1412776"/>
            <a:ext cx="9706150" cy="519853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1313" y="980728"/>
            <a:ext cx="1296144" cy="1829769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H="1">
            <a:off x="4736976" y="1916832"/>
            <a:ext cx="3024337" cy="792088"/>
          </a:xfrm>
          <a:prstGeom prst="straightConnector1">
            <a:avLst/>
          </a:prstGeom>
          <a:ln w="34925">
            <a:solidFill>
              <a:srgbClr val="FF1D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3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8" y="1340768"/>
            <a:ext cx="9906000" cy="534511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21552" cy="78600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92560" y="260648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DoppioOne"/>
              </a:rPr>
              <a:t>Data Science</a:t>
            </a:r>
            <a:endParaRPr lang="en-US" sz="2400" dirty="0">
              <a:solidFill>
                <a:schemeClr val="bg1"/>
              </a:solidFill>
              <a:latin typeface="DoppioOne"/>
            </a:endParaRPr>
          </a:p>
          <a:p>
            <a:endParaRPr lang="en-US" dirty="0" smtClean="0">
              <a:solidFill>
                <a:srgbClr val="0F0033"/>
              </a:solidFill>
              <a:latin typeface="DoppioOne"/>
            </a:endParaRPr>
          </a:p>
          <a:p>
            <a:r>
              <a:rPr lang="en-GB" sz="2800" dirty="0" smtClean="0">
                <a:solidFill>
                  <a:srgbClr val="00CCE2"/>
                </a:solidFill>
                <a:latin typeface="DoppioOne"/>
              </a:rPr>
              <a:t>Dimensionality reduction: 3D</a:t>
            </a:r>
            <a:endParaRPr lang="en-GB" sz="2800" dirty="0" smtClean="0">
              <a:solidFill>
                <a:srgbClr val="00CCE2"/>
              </a:solidFill>
              <a:latin typeface="DoppioOne"/>
            </a:endParaRPr>
          </a:p>
          <a:p>
            <a:pPr algn="ctr"/>
            <a:endParaRPr lang="en-US" b="1" dirty="0" smtClean="0">
              <a:solidFill>
                <a:schemeClr val="bg1">
                  <a:lumMod val="50000"/>
                </a:schemeClr>
              </a:solidFill>
              <a:latin typeface="Arial Unicode MS"/>
              <a:cs typeface="Arial Unicode M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617707">
            <a:off x="152400" y="152400"/>
            <a:ext cx="773386" cy="786007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120" y="3496978"/>
            <a:ext cx="1728193" cy="2439693"/>
          </a:xfrm>
          <a:prstGeom prst="rect">
            <a:avLst/>
          </a:prstGeom>
        </p:spPr>
      </p:pic>
      <p:cxnSp>
        <p:nvCxnSpPr>
          <p:cNvPr id="6" name="Connecteur droit avec flèche 5"/>
          <p:cNvCxnSpPr>
            <a:stCxn id="10" idx="2"/>
          </p:cNvCxnSpPr>
          <p:nvPr/>
        </p:nvCxnSpPr>
        <p:spPr>
          <a:xfrm flipH="1" flipV="1">
            <a:off x="3872880" y="3212976"/>
            <a:ext cx="3154889" cy="465208"/>
          </a:xfrm>
          <a:prstGeom prst="straightConnector1">
            <a:avLst/>
          </a:prstGeom>
          <a:ln w="34925">
            <a:solidFill>
              <a:srgbClr val="FF1D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Bouée 9"/>
          <p:cNvSpPr/>
          <p:nvPr/>
        </p:nvSpPr>
        <p:spPr>
          <a:xfrm>
            <a:off x="7027769" y="3462160"/>
            <a:ext cx="792088" cy="432048"/>
          </a:xfrm>
          <a:prstGeom prst="donut">
            <a:avLst>
              <a:gd name="adj" fmla="val 2220"/>
            </a:avLst>
          </a:prstGeom>
          <a:solidFill>
            <a:srgbClr val="FF1D4C"/>
          </a:solidFill>
          <a:ln>
            <a:solidFill>
              <a:srgbClr val="FF1D4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>
            <a:stCxn id="10" idx="6"/>
          </p:cNvCxnSpPr>
          <p:nvPr/>
        </p:nvCxnSpPr>
        <p:spPr>
          <a:xfrm flipV="1">
            <a:off x="7819857" y="3068960"/>
            <a:ext cx="1957679" cy="609224"/>
          </a:xfrm>
          <a:prstGeom prst="straightConnector1">
            <a:avLst/>
          </a:prstGeom>
          <a:ln w="34925">
            <a:solidFill>
              <a:srgbClr val="FF1D4C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71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14647</TotalTime>
  <Words>130</Words>
  <Application>Microsoft Macintosh PowerPoint</Application>
  <PresentationFormat>Format A4 (210 x 297 mm)</PresentationFormat>
  <Paragraphs>65</Paragraphs>
  <Slides>17</Slides>
  <Notes>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Tema de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Eva</dc:creator>
  <cp:lastModifiedBy>hfalcian falcian</cp:lastModifiedBy>
  <cp:revision>598</cp:revision>
  <dcterms:created xsi:type="dcterms:W3CDTF">2016-03-16T17:56:53Z</dcterms:created>
  <dcterms:modified xsi:type="dcterms:W3CDTF">2016-09-07T16:08:14Z</dcterms:modified>
</cp:coreProperties>
</file>